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media1.gif" ContentType="video/unknown"/>
  <Override PartName="/ppt/media/media2.gif" ContentType="video/unknown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42"/>
  </p:notesMasterIdLst>
  <p:sldIdLst>
    <p:sldId id="257" r:id="rId2"/>
    <p:sldId id="259" r:id="rId3"/>
    <p:sldId id="279" r:id="rId4"/>
    <p:sldId id="307" r:id="rId5"/>
    <p:sldId id="280" r:id="rId6"/>
    <p:sldId id="281" r:id="rId7"/>
    <p:sldId id="282" r:id="rId8"/>
    <p:sldId id="275" r:id="rId9"/>
    <p:sldId id="283" r:id="rId10"/>
    <p:sldId id="285" r:id="rId11"/>
    <p:sldId id="286" r:id="rId12"/>
    <p:sldId id="284" r:id="rId13"/>
    <p:sldId id="314" r:id="rId14"/>
    <p:sldId id="287" r:id="rId15"/>
    <p:sldId id="288" r:id="rId16"/>
    <p:sldId id="277" r:id="rId17"/>
    <p:sldId id="289" r:id="rId18"/>
    <p:sldId id="290" r:id="rId19"/>
    <p:sldId id="276" r:id="rId20"/>
    <p:sldId id="291" r:id="rId21"/>
    <p:sldId id="292" r:id="rId22"/>
    <p:sldId id="308" r:id="rId23"/>
    <p:sldId id="293" r:id="rId24"/>
    <p:sldId id="294" r:id="rId25"/>
    <p:sldId id="295" r:id="rId26"/>
    <p:sldId id="296" r:id="rId27"/>
    <p:sldId id="309" r:id="rId28"/>
    <p:sldId id="278" r:id="rId29"/>
    <p:sldId id="310" r:id="rId30"/>
    <p:sldId id="299" r:id="rId31"/>
    <p:sldId id="301" r:id="rId32"/>
    <p:sldId id="300" r:id="rId33"/>
    <p:sldId id="302" r:id="rId34"/>
    <p:sldId id="261" r:id="rId35"/>
    <p:sldId id="303" r:id="rId36"/>
    <p:sldId id="311" r:id="rId37"/>
    <p:sldId id="313" r:id="rId38"/>
    <p:sldId id="312" r:id="rId39"/>
    <p:sldId id="304" r:id="rId40"/>
    <p:sldId id="274" r:id="rId41"/>
  </p:sldIdLst>
  <p:sldSz cx="9144000" cy="6858000" type="screen4x3"/>
  <p:notesSz cx="6858000" cy="9144000"/>
  <p:embeddedFontLst>
    <p:embeddedFont>
      <p:font typeface="a고딕16" panose="02020600000000000000" pitchFamily="18" charset="-127"/>
      <p:regular r:id="rId43"/>
    </p:embeddedFont>
    <p:embeddedFont>
      <p:font typeface="a고딕11" panose="02020600000000000000" pitchFamily="18" charset="-127"/>
      <p:regular r:id="rId44"/>
    </p:embeddedFont>
    <p:embeddedFont>
      <p:font typeface="나눔바른고딕" panose="020B0603020101020101" pitchFamily="50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Cambria Math" panose="02040503050406030204" pitchFamily="18" charset="0"/>
      <p:regular r:id="rId49"/>
    </p:embeddedFont>
    <p:embeddedFont>
      <p:font typeface="a고딕14" panose="02020600000000000000" pitchFamily="18" charset="-127"/>
      <p:regular r:id="rId50"/>
    </p:embeddedFont>
    <p:embeddedFont>
      <p:font typeface="a고딕12" panose="02020600000000000000" pitchFamily="18" charset="-127"/>
      <p:regular r:id="rId51"/>
    </p:embeddedFont>
    <p:embeddedFont>
      <p:font typeface="맑은 고딕 Semilight" panose="020B0502040204020203" pitchFamily="50" charset="-127"/>
      <p:regular r:id="rId52"/>
    </p:embeddedFont>
    <p:embeddedFont>
      <p:font typeface="나눔바른고딕 UltraLight" panose="020B0603020101020101" pitchFamily="50" charset="-127"/>
      <p:regular r:id="rId53"/>
    </p:embeddedFont>
    <p:embeddedFont>
      <p:font typeface="a고딕17" panose="02020600000000000000" pitchFamily="18" charset="-127"/>
      <p:regular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2619"/>
    <a:srgbClr val="D30037"/>
    <a:srgbClr val="F2F2F2"/>
    <a:srgbClr val="A6A6A6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86750" autoAdjust="0"/>
  </p:normalViewPr>
  <p:slideViewPr>
    <p:cSldViewPr snapToGrid="0">
      <p:cViewPr varScale="1">
        <p:scale>
          <a:sx n="83" d="100"/>
          <a:sy n="83" d="100"/>
        </p:scale>
        <p:origin x="13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4C18D-713A-4D4F-9427-9905704175F2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09EDA-3C68-4C7A-B4A2-0DFC41469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0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/>
              <a:t>L2</a:t>
            </a:r>
            <a:r>
              <a:rPr lang="en-US" altLang="ko-KR"/>
              <a:t> : </a:t>
            </a:r>
            <a:r>
              <a:rPr lang="ko-KR" altLang="en-US"/>
              <a:t>가중치 벡터들은 작은 값들이 퍼져있는 형태로 나타남</a:t>
            </a:r>
            <a:r>
              <a:rPr lang="en-US" altLang="ko-KR"/>
              <a:t>. </a:t>
            </a:r>
            <a:r>
              <a:rPr lang="ko-KR" altLang="en-US"/>
              <a:t>특정한 </a:t>
            </a:r>
            <a:r>
              <a:rPr lang="en-US" altLang="ko-KR"/>
              <a:t>feature selection </a:t>
            </a:r>
            <a:r>
              <a:rPr lang="ko-KR" altLang="en-US"/>
              <a:t>후 학습하는 것이 아니면 많은 경우 </a:t>
            </a:r>
            <a:r>
              <a:rPr lang="en-US" altLang="ko-KR"/>
              <a:t>L2</a:t>
            </a:r>
            <a:r>
              <a:rPr lang="ko-KR" altLang="en-US"/>
              <a:t>를 쓰면 좋은 성능을 기대할 수 있다</a:t>
            </a:r>
            <a:r>
              <a:rPr lang="en-US" altLang="ko-KR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/>
              <a:t>L1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가중치 벡터들을 </a:t>
            </a:r>
            <a:r>
              <a:rPr lang="en-US" altLang="ko-KR"/>
              <a:t>sparse</a:t>
            </a:r>
            <a:r>
              <a:rPr lang="ko-KR" altLang="en-US"/>
              <a:t>하게</a:t>
            </a:r>
            <a:r>
              <a:rPr lang="en-US" altLang="ko-KR"/>
              <a:t>(0</a:t>
            </a:r>
            <a:r>
              <a:rPr lang="ko-KR" altLang="en-US"/>
              <a:t>에 가깝게</a:t>
            </a:r>
            <a:r>
              <a:rPr lang="en-US" altLang="ko-KR"/>
              <a:t>) </a:t>
            </a:r>
            <a:r>
              <a:rPr lang="ko-KR" altLang="en-US"/>
              <a:t>만듬</a:t>
            </a:r>
            <a:r>
              <a:rPr lang="en-US" altLang="ko-KR"/>
              <a:t>, </a:t>
            </a:r>
            <a:r>
              <a:rPr lang="ko-KR" altLang="en-US"/>
              <a:t>따라서 노이즈에 강함</a:t>
            </a:r>
            <a:endParaRPr lang="en-US" altLang="ko-K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/>
              <a:t>Elastic</a:t>
            </a:r>
            <a:r>
              <a:rPr lang="en-US" altLang="ko-KR"/>
              <a:t> : L1+L2, </a:t>
            </a:r>
            <a:r>
              <a:rPr lang="ko-KR" altLang="en-US"/>
              <a:t>이 </a:t>
            </a:r>
            <a:r>
              <a:rPr lang="en-US" altLang="ko-KR"/>
              <a:t>loss</a:t>
            </a:r>
            <a:r>
              <a:rPr lang="ko-KR" altLang="en-US"/>
              <a:t>를 사용하면 가중치들의 값이 좀 더 뭉치는 경향이 나타남</a:t>
            </a:r>
            <a:endParaRPr lang="en-US" altLang="ko-K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="1"/>
              <a:t>Max norm</a:t>
            </a:r>
            <a:r>
              <a:rPr lang="en-US" altLang="ko-KR"/>
              <a:t> : </a:t>
            </a:r>
            <a:r>
              <a:rPr lang="ko-KR" altLang="en-US"/>
              <a:t>가중치 벡터의 길이가 미리 정해놓은 상한 값</a:t>
            </a:r>
            <a:r>
              <a:rPr lang="en-US" altLang="ko-KR"/>
              <a:t>(c</a:t>
            </a:r>
            <a:r>
              <a:rPr lang="ko-KR" altLang="en-US"/>
              <a:t>라는 원</a:t>
            </a:r>
            <a:r>
              <a:rPr lang="en-US" altLang="ko-KR"/>
              <a:t>)</a:t>
            </a:r>
            <a:r>
              <a:rPr lang="ko-KR" altLang="en-US"/>
              <a:t>를 넘지 못하도록 제한</a:t>
            </a:r>
            <a:r>
              <a:rPr lang="en-US" altLang="ko-KR"/>
              <a:t>. </a:t>
            </a:r>
            <a:r>
              <a:rPr lang="ko-KR" altLang="en-US"/>
              <a:t>보통 </a:t>
            </a:r>
            <a:r>
              <a:rPr lang="en-US" altLang="ko-KR"/>
              <a:t>c</a:t>
            </a:r>
            <a:r>
              <a:rPr lang="ko-KR" altLang="en-US"/>
              <a:t>는 </a:t>
            </a:r>
            <a:r>
              <a:rPr lang="en-US" altLang="ko-KR"/>
              <a:t>3 </a:t>
            </a:r>
            <a:r>
              <a:rPr lang="ko-KR" altLang="en-US"/>
              <a:t>또는 </a:t>
            </a:r>
            <a:r>
              <a:rPr lang="en-US" altLang="ko-KR"/>
              <a:t>4.</a:t>
            </a:r>
            <a:r>
              <a:rPr lang="ko-KR" altLang="en-US"/>
              <a:t> 이를 쓰면 가중치가 업데이트 될 때마다 제한된 범위 내의 값을 갖기 때문에 학습률이 커도 신경망이 </a:t>
            </a:r>
            <a:r>
              <a:rPr lang="en-US" altLang="ko-KR"/>
              <a:t>explode </a:t>
            </a:r>
            <a:r>
              <a:rPr lang="ko-KR" altLang="en-US"/>
              <a:t>하지 않는다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09EDA-3C68-4C7A-B4A2-0DFC41469E7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92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EB9297-99EC-4D51-B71C-ED5F860CA5B7}"/>
              </a:ext>
            </a:extLst>
          </p:cNvPr>
          <p:cNvGrpSpPr/>
          <p:nvPr userDrawn="1"/>
        </p:nvGrpSpPr>
        <p:grpSpPr>
          <a:xfrm>
            <a:off x="840984" y="1272433"/>
            <a:ext cx="7462031" cy="4556867"/>
            <a:chOff x="840984" y="938326"/>
            <a:chExt cx="7462031" cy="455686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9775B5-81E0-4AE7-AF25-EB3232F4B8C2}"/>
                </a:ext>
              </a:extLst>
            </p:cNvPr>
            <p:cNvSpPr/>
            <p:nvPr userDrawn="1"/>
          </p:nvSpPr>
          <p:spPr>
            <a:xfrm>
              <a:off x="840984" y="938326"/>
              <a:ext cx="7462031" cy="4556867"/>
            </a:xfrm>
            <a:prstGeom prst="rect">
              <a:avLst/>
            </a:prstGeom>
            <a:solidFill>
              <a:srgbClr val="D30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A6DE94-C275-411F-80EF-E3C2845CF73E}"/>
                </a:ext>
              </a:extLst>
            </p:cNvPr>
            <p:cNvSpPr txBox="1"/>
            <p:nvPr userDrawn="1"/>
          </p:nvSpPr>
          <p:spPr>
            <a:xfrm>
              <a:off x="840984" y="1120559"/>
              <a:ext cx="7462031" cy="298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1000">
                  <a:solidFill>
                    <a:srgbClr val="FFFFFF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맑은 고딕 Semilight" panose="020B0502040204020203" pitchFamily="50" charset="-127"/>
                </a:rPr>
                <a:t>Deep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2400">
                  <a:solidFill>
                    <a:srgbClr val="FFFFFF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맑은 고딕 Semilight" panose="020B0502040204020203" pitchFamily="50" charset="-127"/>
                </a:rPr>
                <a:t>Learning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1759E9-D509-48F3-8C8B-9100586C3C4A}"/>
                </a:ext>
              </a:extLst>
            </p:cNvPr>
            <p:cNvSpPr txBox="1"/>
            <p:nvPr userDrawn="1"/>
          </p:nvSpPr>
          <p:spPr>
            <a:xfrm>
              <a:off x="967155" y="3779328"/>
              <a:ext cx="7209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ko-KR" sz="5600">
                  <a:solidFill>
                    <a:srgbClr val="FFFFFF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맑은 고딕 Semilight" panose="020B0502040204020203" pitchFamily="50" charset="-127"/>
                </a:rPr>
                <a:t>from Scratch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E344018-A5B7-4C27-9B7E-0D529153DC90}"/>
                </a:ext>
              </a:extLst>
            </p:cNvPr>
            <p:cNvCxnSpPr/>
            <p:nvPr userDrawn="1"/>
          </p:nvCxnSpPr>
          <p:spPr>
            <a:xfrm>
              <a:off x="1090246" y="4733435"/>
              <a:ext cx="69986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C5FF68-94F4-49F0-BCC1-93E2806F9992}"/>
                </a:ext>
              </a:extLst>
            </p:cNvPr>
            <p:cNvSpPr txBox="1"/>
            <p:nvPr userDrawn="1"/>
          </p:nvSpPr>
          <p:spPr>
            <a:xfrm>
              <a:off x="1002323" y="4819541"/>
              <a:ext cx="713935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320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밑바닥부터 시작하는 딥러닝</a:t>
              </a:r>
              <a:endParaRPr lang="en-US" altLang="ko-KR" sz="32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007839-4E1C-4995-98BA-8C251F16233B}"/>
              </a:ext>
            </a:extLst>
          </p:cNvPr>
          <p:cNvSpPr/>
          <p:nvPr userDrawn="1"/>
        </p:nvSpPr>
        <p:spPr>
          <a:xfrm>
            <a:off x="840983" y="0"/>
            <a:ext cx="7462031" cy="521961"/>
          </a:xfrm>
          <a:prstGeom prst="rect">
            <a:avLst/>
          </a:prstGeom>
          <a:solidFill>
            <a:srgbClr val="D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413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EB9297-99EC-4D51-B71C-ED5F860CA5B7}"/>
              </a:ext>
            </a:extLst>
          </p:cNvPr>
          <p:cNvGrpSpPr/>
          <p:nvPr userDrawn="1"/>
        </p:nvGrpSpPr>
        <p:grpSpPr>
          <a:xfrm>
            <a:off x="840984" y="929533"/>
            <a:ext cx="7462030" cy="3516603"/>
            <a:chOff x="840984" y="938326"/>
            <a:chExt cx="7462031" cy="455686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9775B5-81E0-4AE7-AF25-EB3232F4B8C2}"/>
                </a:ext>
              </a:extLst>
            </p:cNvPr>
            <p:cNvSpPr/>
            <p:nvPr userDrawn="1"/>
          </p:nvSpPr>
          <p:spPr>
            <a:xfrm>
              <a:off x="840984" y="938326"/>
              <a:ext cx="7462031" cy="4556867"/>
            </a:xfrm>
            <a:prstGeom prst="rect">
              <a:avLst/>
            </a:prstGeom>
            <a:solidFill>
              <a:srgbClr val="D30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A6DE94-C275-411F-80EF-E3C2845CF73E}"/>
                </a:ext>
              </a:extLst>
            </p:cNvPr>
            <p:cNvSpPr txBox="1"/>
            <p:nvPr userDrawn="1"/>
          </p:nvSpPr>
          <p:spPr>
            <a:xfrm>
              <a:off x="840984" y="1120558"/>
              <a:ext cx="7462031" cy="2799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8000">
                  <a:solidFill>
                    <a:srgbClr val="FFFFFF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맑은 고딕 Semilight" panose="020B0502040204020203" pitchFamily="50" charset="-127"/>
                </a:rPr>
                <a:t>Deep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8800">
                  <a:solidFill>
                    <a:srgbClr val="FFFFFF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맑은 고딕 Semilight" panose="020B0502040204020203" pitchFamily="50" charset="-127"/>
                </a:rPr>
                <a:t>Learning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1759E9-D509-48F3-8C8B-9100586C3C4A}"/>
                </a:ext>
              </a:extLst>
            </p:cNvPr>
            <p:cNvSpPr txBox="1"/>
            <p:nvPr userDrawn="1"/>
          </p:nvSpPr>
          <p:spPr>
            <a:xfrm>
              <a:off x="967155" y="3779329"/>
              <a:ext cx="7209692" cy="997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ko-KR" sz="4400">
                  <a:solidFill>
                    <a:srgbClr val="FFFFFF"/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맑은 고딕 Semilight" panose="020B0502040204020203" pitchFamily="50" charset="-127"/>
                </a:rPr>
                <a:t>from Scratch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E344018-A5B7-4C27-9B7E-0D529153DC90}"/>
                </a:ext>
              </a:extLst>
            </p:cNvPr>
            <p:cNvCxnSpPr/>
            <p:nvPr userDrawn="1"/>
          </p:nvCxnSpPr>
          <p:spPr>
            <a:xfrm>
              <a:off x="1090246" y="4733435"/>
              <a:ext cx="69986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C5FF68-94F4-49F0-BCC1-93E2806F9992}"/>
                </a:ext>
              </a:extLst>
            </p:cNvPr>
            <p:cNvSpPr txBox="1"/>
            <p:nvPr userDrawn="1"/>
          </p:nvSpPr>
          <p:spPr>
            <a:xfrm>
              <a:off x="1002323" y="4819541"/>
              <a:ext cx="7139353" cy="518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sz="2000"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맑은 고딕 Semilight" panose="020B0502040204020203" pitchFamily="50" charset="-127"/>
                </a:rPr>
                <a:t>밑바닥부터 시작하는 딥러닝</a:t>
              </a:r>
              <a:endParaRPr lang="en-US" altLang="ko-KR" sz="20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007839-4E1C-4995-98BA-8C251F16233B}"/>
              </a:ext>
            </a:extLst>
          </p:cNvPr>
          <p:cNvSpPr/>
          <p:nvPr userDrawn="1"/>
        </p:nvSpPr>
        <p:spPr>
          <a:xfrm>
            <a:off x="840983" y="0"/>
            <a:ext cx="7462031" cy="521961"/>
          </a:xfrm>
          <a:prstGeom prst="rect">
            <a:avLst/>
          </a:prstGeom>
          <a:solidFill>
            <a:srgbClr val="D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54BF03-1B7D-48B7-81F5-F1EF58BB91CF}"/>
              </a:ext>
            </a:extLst>
          </p:cNvPr>
          <p:cNvCxnSpPr>
            <a:cxnSpLocks/>
          </p:cNvCxnSpPr>
          <p:nvPr userDrawn="1"/>
        </p:nvCxnSpPr>
        <p:spPr>
          <a:xfrm>
            <a:off x="967155" y="5567187"/>
            <a:ext cx="7209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5">
            <a:extLst>
              <a:ext uri="{FF2B5EF4-FFF2-40B4-BE49-F238E27FC236}">
                <a16:creationId xmlns:a16="http://schemas.microsoft.com/office/drawing/2014/main" id="{2DDA3937-4DB4-444E-B559-09235D5BF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155" y="5462770"/>
            <a:ext cx="7209691" cy="9609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4400">
              <a:solidFill>
                <a:srgbClr val="FFFF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텍스트 개체 틀 8">
            <a:extLst>
              <a:ext uri="{FF2B5EF4-FFF2-40B4-BE49-F238E27FC236}">
                <a16:creationId xmlns:a16="http://schemas.microsoft.com/office/drawing/2014/main" id="{C3A27243-B9EB-483A-86E9-38934ADF0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7155" y="4682019"/>
            <a:ext cx="7209691" cy="783275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ko-KR" sz="4400" noProof="0">
                <a:solidFill>
                  <a:schemeClr val="tx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맑은 고딕 Semilight" panose="020B0502040204020203" pitchFamily="50" charset="-127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맑은 고딕 Semilight" panose="020B0502040204020203" pitchFamily="50" charset="-127"/>
              </a:rPr>
              <a:t>Chapter #</a:t>
            </a:r>
          </a:p>
        </p:txBody>
      </p:sp>
    </p:spTree>
    <p:extLst>
      <p:ext uri="{BB962C8B-B14F-4D97-AF65-F5344CB8AC3E}">
        <p14:creationId xmlns:p14="http://schemas.microsoft.com/office/powerpoint/2010/main" val="1845505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9775B5-81E0-4AE7-AF25-EB3232F4B8C2}"/>
              </a:ext>
            </a:extLst>
          </p:cNvPr>
          <p:cNvSpPr/>
          <p:nvPr userDrawn="1"/>
        </p:nvSpPr>
        <p:spPr>
          <a:xfrm>
            <a:off x="840984" y="929533"/>
            <a:ext cx="7462030" cy="4504113"/>
          </a:xfrm>
          <a:prstGeom prst="rect">
            <a:avLst/>
          </a:prstGeom>
          <a:solidFill>
            <a:srgbClr val="D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A6DE94-C275-411F-80EF-E3C2845CF73E}"/>
              </a:ext>
            </a:extLst>
          </p:cNvPr>
          <p:cNvSpPr txBox="1"/>
          <p:nvPr userDrawn="1"/>
        </p:nvSpPr>
        <p:spPr>
          <a:xfrm>
            <a:off x="840984" y="1070164"/>
            <a:ext cx="7462030" cy="222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8000">
                <a:solidFill>
                  <a:srgbClr val="FFFF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맑은 고딕 Semilight" panose="020B0502040204020203" pitchFamily="50" charset="-127"/>
              </a:rPr>
              <a:t>Machine</a:t>
            </a:r>
          </a:p>
          <a:p>
            <a:pPr>
              <a:lnSpc>
                <a:spcPct val="80000"/>
              </a:lnSpc>
            </a:pPr>
            <a:r>
              <a:rPr lang="en-US" altLang="ko-KR" sz="8800">
                <a:solidFill>
                  <a:srgbClr val="FFFF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맑은 고딕 Semilight" panose="020B0502040204020203" pitchFamily="50" charset="-127"/>
              </a:rPr>
              <a:t>Learning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E344018-A5B7-4C27-9B7E-0D529153DC90}"/>
              </a:ext>
            </a:extLst>
          </p:cNvPr>
          <p:cNvCxnSpPr>
            <a:cxnSpLocks/>
          </p:cNvCxnSpPr>
          <p:nvPr userDrawn="1"/>
        </p:nvCxnSpPr>
        <p:spPr>
          <a:xfrm>
            <a:off x="967155" y="4212184"/>
            <a:ext cx="72096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007839-4E1C-4995-98BA-8C251F16233B}"/>
              </a:ext>
            </a:extLst>
          </p:cNvPr>
          <p:cNvSpPr/>
          <p:nvPr userDrawn="1"/>
        </p:nvSpPr>
        <p:spPr>
          <a:xfrm>
            <a:off x="840983" y="0"/>
            <a:ext cx="7462031" cy="521961"/>
          </a:xfrm>
          <a:prstGeom prst="rect">
            <a:avLst/>
          </a:prstGeom>
          <a:solidFill>
            <a:srgbClr val="D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FE96A499-E2CB-47CC-8357-BBBE85C0E34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67155" y="4342453"/>
            <a:ext cx="7209691" cy="960925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sz="4400">
              <a:solidFill>
                <a:srgbClr val="FFFFFF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53680B5-AAE3-47FC-A5A1-8A6255C82A2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67155" y="3327016"/>
            <a:ext cx="7209691" cy="783275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ko-KR" sz="4400" noProof="0">
                <a:solidFill>
                  <a:srgbClr val="FFFFFF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맑은 고딕 Semilight" panose="020B0502040204020203" pitchFamily="50" charset="-127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kumimoji="0" lang="en-US" altLang="ko-KR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맑은 고딕 Semilight" panose="020B0502040204020203" pitchFamily="50" charset="-127"/>
              </a:rPr>
              <a:t>Chapter #</a:t>
            </a:r>
          </a:p>
        </p:txBody>
      </p:sp>
    </p:spTree>
    <p:extLst>
      <p:ext uri="{BB962C8B-B14F-4D97-AF65-F5344CB8AC3E}">
        <p14:creationId xmlns:p14="http://schemas.microsoft.com/office/powerpoint/2010/main" val="1880782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E166D9-1F40-4411-A037-142EC1E7E0A8}"/>
              </a:ext>
            </a:extLst>
          </p:cNvPr>
          <p:cNvSpPr/>
          <p:nvPr userDrawn="1"/>
        </p:nvSpPr>
        <p:spPr>
          <a:xfrm>
            <a:off x="2" y="0"/>
            <a:ext cx="8276628" cy="803604"/>
          </a:xfrm>
          <a:prstGeom prst="rect">
            <a:avLst/>
          </a:prstGeom>
          <a:solidFill>
            <a:srgbClr val="D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596287-E66B-4F65-9EC9-8278EE142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5819405"/>
          </a:xfrm>
        </p:spPr>
        <p:txBody>
          <a:bodyPr wrap="square" lIns="36000" tIns="36000" rIns="36000" bIns="36000">
            <a:spAutoFit/>
          </a:bodyPr>
          <a:lstStyle>
            <a:lvl1pPr marL="271463" indent="-271463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2600">
                <a:latin typeface="a고딕14" panose="02020600000000000000" pitchFamily="18" charset="-127"/>
                <a:ea typeface="a고딕14" panose="02020600000000000000" pitchFamily="18" charset="-127"/>
              </a:defRPr>
            </a:lvl1pPr>
            <a:lvl2pPr marL="534988" indent="-228600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defRPr>
                <a:latin typeface="a고딕12" panose="02020600000000000000" pitchFamily="18" charset="-127"/>
                <a:ea typeface="a고딕12" panose="02020600000000000000" pitchFamily="18" charset="-127"/>
              </a:defRPr>
            </a:lvl2pPr>
            <a:lvl3pPr marL="803275" indent="-228600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나눔바른고딕 UltraLight" panose="020B0603020101020101" pitchFamily="50" charset="-127"/>
              <a:buChar char="-"/>
              <a:defRPr sz="2200">
                <a:latin typeface="a고딕12" panose="02020600000000000000" pitchFamily="18" charset="-127"/>
                <a:ea typeface="a고딕12" panose="02020600000000000000" pitchFamily="18" charset="-127"/>
              </a:defRPr>
            </a:lvl3pPr>
            <a:lvl4pPr marL="1081088" indent="-228600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고딕12" panose="02020600000000000000" pitchFamily="18" charset="-127"/>
              <a:buChar char="*"/>
              <a:defRPr sz="2000">
                <a:latin typeface="a고딕12" panose="02020600000000000000" pitchFamily="18" charset="-127"/>
                <a:ea typeface="a고딕12" panose="02020600000000000000" pitchFamily="18" charset="-127"/>
              </a:defRPr>
            </a:lvl4pPr>
            <a:lvl5pPr marL="1119188" indent="0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None/>
              <a:defRPr>
                <a:latin typeface="a고딕12" panose="02020600000000000000" pitchFamily="18" charset="-127"/>
                <a:ea typeface="a고딕12" panose="02020600000000000000" pitchFamily="18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  <a:endParaRPr lang="en-US" altLang="ko-KR"/>
          </a:p>
          <a:p>
            <a:pPr lvl="3"/>
            <a:endParaRPr lang="en-US"/>
          </a:p>
          <a:p>
            <a:pPr lvl="3"/>
            <a:endParaRPr lang="en-US"/>
          </a:p>
          <a:p>
            <a:pPr lvl="3"/>
            <a:endParaRPr lang="en-US"/>
          </a:p>
          <a:p>
            <a:pPr lvl="3"/>
            <a:endParaRPr lang="en-US"/>
          </a:p>
          <a:p>
            <a:pPr lvl="3"/>
            <a:endParaRPr lang="en-US"/>
          </a:p>
          <a:p>
            <a:pPr lvl="3"/>
            <a:endParaRPr lang="en-US"/>
          </a:p>
          <a:p>
            <a:pPr lvl="3"/>
            <a:endParaRPr lang="en-US"/>
          </a:p>
          <a:p>
            <a:pPr lvl="3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0"/>
            <a:ext cx="7647980" cy="803604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07C065F-4972-4539-8075-F4C76442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6630" y="-1"/>
            <a:ext cx="858134" cy="803606"/>
          </a:xfrm>
        </p:spPr>
        <p:txBody>
          <a:bodyPr/>
          <a:lstStyle>
            <a:lvl1pPr algn="ctr">
              <a:defRPr sz="2000" spc="0" baseline="0">
                <a:latin typeface="+mj-ea"/>
                <a:ea typeface="+mj-ea"/>
              </a:defRPr>
            </a:lvl1pPr>
          </a:lstStyle>
          <a:p>
            <a:fld id="{34DD5B13-C563-48AC-87E4-49F2C42F73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6319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85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D5B13-C563-48AC-87E4-49F2C42F7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73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1" r:id="rId2"/>
    <p:sldLayoutId id="2147483669" r:id="rId3"/>
    <p:sldLayoutId id="2147483670" r:id="rId4"/>
    <p:sldLayoutId id="2147483667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gif"/><Relationship Id="rId7" Type="http://schemas.openxmlformats.org/officeDocument/2006/relationships/image" Target="../media/image35.emf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34.emf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gif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gi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18459-0BEF-4C40-AF3A-DF79BE56C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155" y="4342453"/>
            <a:ext cx="7209691" cy="960925"/>
          </a:xfrm>
        </p:spPr>
        <p:txBody>
          <a:bodyPr/>
          <a:lstStyle/>
          <a:p>
            <a:r>
              <a:rPr lang="ko-KR" altLang="en-US"/>
              <a:t>학습 관련 기술들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AA47FC-04BA-41E4-84DF-64849F516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Chapter 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4096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74579-4327-4D7C-B249-312E39F3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5562924"/>
          </a:xfrm>
        </p:spPr>
        <p:txBody>
          <a:bodyPr/>
          <a:lstStyle/>
          <a:p>
            <a:r>
              <a:rPr lang="en-US" altLang="ko-KR"/>
              <a:t>AdaGrad</a:t>
            </a:r>
          </a:p>
          <a:p>
            <a:pPr lvl="1"/>
            <a:r>
              <a:rPr lang="ko-KR" altLang="en-US"/>
              <a:t>신경망에서는 학습률</a:t>
            </a:r>
            <a:r>
              <a:rPr lang="en-US" altLang="ko-KR"/>
              <a:t>(</a:t>
            </a:r>
            <a:r>
              <a:rPr lang="ko-KR" altLang="en-US"/>
              <a:t>𝜂</a:t>
            </a:r>
            <a:r>
              <a:rPr lang="en-US" altLang="ko-KR"/>
              <a:t>)</a:t>
            </a:r>
            <a:r>
              <a:rPr lang="ko-KR" altLang="en-US"/>
              <a:t>이 중요하다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너무 작으면 학습시간이 길어지고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너무 크면 발산하여 학습이 제대로 </a:t>
            </a:r>
            <a:br>
              <a:rPr lang="en-US" altLang="ko-KR"/>
            </a:br>
            <a:r>
              <a:rPr lang="ko-KR" altLang="en-US"/>
              <a:t>이뤄지지 않음</a:t>
            </a:r>
            <a:endParaRPr lang="en-US" altLang="ko-KR"/>
          </a:p>
          <a:p>
            <a:pPr lvl="1"/>
            <a:r>
              <a:rPr lang="ko-KR" altLang="en-US">
                <a:solidFill>
                  <a:srgbClr val="D30037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학습률 감소 </a:t>
            </a:r>
            <a:r>
              <a:rPr lang="en-US" altLang="ko-KR" baseline="30000">
                <a:solidFill>
                  <a:srgbClr val="D30037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learning rate decay</a:t>
            </a:r>
          </a:p>
          <a:p>
            <a:pPr lvl="2"/>
            <a:r>
              <a:rPr lang="ko-KR" altLang="en-US"/>
              <a:t>학습을 진행하면서 학습률을 점차 줄여가는 방법</a:t>
            </a:r>
            <a:endParaRPr lang="en-US" altLang="ko-KR"/>
          </a:p>
          <a:p>
            <a:pPr lvl="2"/>
            <a:r>
              <a:rPr lang="ko-KR" altLang="en-US"/>
              <a:t>처음에는 크게 학습하다가 조금씩 작게 학습</a:t>
            </a:r>
            <a:endParaRPr lang="en-US" altLang="ko-KR"/>
          </a:p>
          <a:p>
            <a:pPr lvl="2"/>
            <a:r>
              <a:rPr lang="ko-KR" altLang="en-US" spc="-50"/>
              <a:t>가장 간단한 방법은 매개변수 전체의 학습률 값을 일괄적으로 낮추는 것</a:t>
            </a:r>
            <a:br>
              <a:rPr lang="en-US" altLang="ko-KR" spc="-50"/>
            </a:b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이를 발전시킨 것이 </a:t>
            </a:r>
            <a:r>
              <a:rPr lang="en-US" altLang="ko-KR">
                <a:sym typeface="Wingdings" panose="05000000000000000000" pitchFamily="2" charset="2"/>
              </a:rPr>
              <a:t>AdaGrad</a:t>
            </a:r>
          </a:p>
          <a:p>
            <a:pPr lvl="1"/>
            <a:r>
              <a:rPr lang="en-US" altLang="ko-KR">
                <a:solidFill>
                  <a:prstClr val="black"/>
                </a:solidFill>
                <a:sym typeface="Wingdings" panose="05000000000000000000" pitchFamily="2" charset="2"/>
              </a:rPr>
              <a:t>AdaGrad</a:t>
            </a:r>
            <a:r>
              <a:rPr lang="ko-KR" altLang="en-US">
                <a:solidFill>
                  <a:prstClr val="black"/>
                </a:solidFill>
                <a:sym typeface="Wingdings" panose="05000000000000000000" pitchFamily="2" charset="2"/>
              </a:rPr>
              <a:t>는 각각의 매개변수에 맞춤형 값을 만들어 준다</a:t>
            </a:r>
            <a:r>
              <a:rPr lang="en-US" altLang="ko-KR">
                <a:solidFill>
                  <a:prstClr val="black"/>
                </a:solidFill>
                <a:sym typeface="Wingdings" panose="05000000000000000000" pitchFamily="2" charset="2"/>
              </a:rPr>
              <a:t>.</a:t>
            </a:r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2EBD458F-1893-49B4-9AED-D14FA9B9A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6" name="그림 1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52407A09-D718-4DED-AE77-1FAA942D9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439" y="1188412"/>
            <a:ext cx="3045258" cy="27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7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74579-4327-4D7C-B249-312E39F3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AdaGrad</a:t>
            </a:r>
          </a:p>
          <a:p>
            <a:pPr lvl="1"/>
            <a:r>
              <a:rPr lang="ko-KR" altLang="en-US"/>
              <a:t>개별 매개변수에 적응적으로 학습률을 조정하면서 학습을 진행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84172E3-3947-443E-8962-4C2D785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AEEA37-B476-4581-80B2-1DC37DA12E43}"/>
              </a:ext>
            </a:extLst>
          </p:cNvPr>
          <p:cNvGrpSpPr/>
          <p:nvPr/>
        </p:nvGrpSpPr>
        <p:grpSpPr>
          <a:xfrm>
            <a:off x="3400425" y="2222945"/>
            <a:ext cx="2343150" cy="1366773"/>
            <a:chOff x="3400425" y="3090862"/>
            <a:chExt cx="2343150" cy="136677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A3B2E9-DE85-4802-A37E-79B23C997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0425" y="3090862"/>
              <a:ext cx="2343150" cy="6762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A47590-3EA0-45B8-BEDE-A9439B73F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0425" y="3819460"/>
              <a:ext cx="2343150" cy="63817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B0738A-F3FB-4E85-BD3D-0F97F5916863}"/>
              </a:ext>
            </a:extLst>
          </p:cNvPr>
          <p:cNvGrpSpPr/>
          <p:nvPr/>
        </p:nvGrpSpPr>
        <p:grpSpPr>
          <a:xfrm>
            <a:off x="328892" y="3807995"/>
            <a:ext cx="8376805" cy="2765235"/>
            <a:chOff x="628649" y="3457013"/>
            <a:chExt cx="8376805" cy="276523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2EA1EAE-1867-462B-89D6-A2DAF5613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3174" y="3921924"/>
              <a:ext cx="367540" cy="5155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내용 개체 틀 2">
                  <a:extLst>
                    <a:ext uri="{FF2B5EF4-FFF2-40B4-BE49-F238E27FC236}">
                      <a16:creationId xmlns:a16="http://schemas.microsoft.com/office/drawing/2014/main" id="{7EFD6E2C-4E6B-428F-BAF3-2794D631EF7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8649" y="3457013"/>
                  <a:ext cx="8376805" cy="2765235"/>
                </a:xfrm>
                <a:prstGeom prst="rect">
                  <a:avLst/>
                </a:prstGeom>
              </p:spPr>
              <p:txBody>
                <a:bodyPr vert="horz" wrap="square" lIns="36000" tIns="36000" rIns="36000" bIns="36000" rtlCol="0">
                  <a:spAutoFit/>
                </a:bodyPr>
                <a:lstStyle>
                  <a:lvl1pPr marL="271463" indent="-271463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Wingdings" panose="05000000000000000000" pitchFamily="2" charset="2"/>
                    <a:buChar char="§"/>
                    <a:defRPr sz="2600" kern="1200">
                      <a:solidFill>
                        <a:schemeClr val="tx1"/>
                      </a:solidFill>
                      <a:latin typeface="a고딕14" panose="02020600000000000000" pitchFamily="18" charset="-127"/>
                      <a:ea typeface="a고딕14" panose="02020600000000000000" pitchFamily="18" charset="-127"/>
                      <a:cs typeface="+mn-cs"/>
                    </a:defRPr>
                  </a:lvl1pPr>
                  <a:lvl2pPr marL="534988" indent="-22860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2pPr>
                  <a:lvl3pPr marL="803275" indent="-22860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나눔바른고딕 UltraLight" panose="020B0603020101020101" pitchFamily="50" charset="-127"/>
                    <a:buChar char="-"/>
                    <a:defRPr sz="22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3pPr>
                  <a:lvl4pPr marL="1081088" indent="-22860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a고딕12" panose="02020600000000000000" pitchFamily="18" charset="-127"/>
                    <a:buChar char="*"/>
                    <a:defRPr sz="20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4pPr>
                  <a:lvl5pPr marL="1119188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1"/>
                  <a:r>
                    <a:rPr lang="en-US" altLang="ko-KR" sz="2000" b="1">
                      <a:solidFill>
                        <a:prstClr val="black"/>
                      </a:solidFill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US" altLang="ko-KR" sz="20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a14:m>
                  <a:r>
                    <a:rPr lang="en-US" altLang="ko-KR" sz="2000">
                      <a:solidFill>
                        <a:prstClr val="black"/>
                      </a:solidFill>
                    </a:rPr>
                    <a:t>     :</a:t>
                  </a:r>
                  <a:r>
                    <a:rPr lang="ko-KR" altLang="en-US" sz="2000">
                      <a:solidFill>
                        <a:prstClr val="black"/>
                      </a:solidFill>
                    </a:rPr>
                    <a:t> 갱신할 가중치 매개변수</a:t>
                  </a:r>
                  <a:endParaRPr lang="en-US" altLang="ko-KR" sz="2000">
                    <a:solidFill>
                      <a:prstClr val="black"/>
                    </a:solidFill>
                  </a:endParaRPr>
                </a:p>
                <a:p>
                  <a:pPr lvl="1">
                    <a:spcBef>
                      <a:spcPts val="200"/>
                    </a:spcBef>
                    <a:spcAft>
                      <a:spcPts val="700"/>
                    </a:spcAft>
                  </a:pPr>
                  <a:r>
                    <a:rPr lang="ko-KR" altLang="en-US" sz="2000">
                      <a:solidFill>
                        <a:prstClr val="black"/>
                      </a:solidFill>
                    </a:rPr>
                    <a:t>            </a:t>
                  </a:r>
                  <a:r>
                    <a:rPr lang="en-US" altLang="ko-KR" sz="2000">
                      <a:solidFill>
                        <a:prstClr val="black"/>
                      </a:solidFill>
                    </a:rPr>
                    <a:t>:</a:t>
                  </a:r>
                  <a:r>
                    <a:rPr lang="ko-KR" altLang="en-US" sz="200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20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a14:m>
                  <a:r>
                    <a:rPr lang="ko-KR" altLang="en-US" sz="2000">
                      <a:solidFill>
                        <a:prstClr val="black"/>
                      </a:solidFill>
                    </a:rPr>
                    <a:t>에 대한 손실 함수의 기울기</a:t>
                  </a:r>
                  <a:endParaRPr lang="en-US" altLang="ko-KR" sz="2000">
                    <a:solidFill>
                      <a:prstClr val="black"/>
                    </a:solidFill>
                  </a:endParaRPr>
                </a:p>
                <a:p>
                  <a:pPr lvl="1"/>
                  <a:r>
                    <a:rPr lang="ko-KR" altLang="en-US" sz="2000">
                      <a:solidFill>
                        <a:prstClr val="black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ko-KR" altLang="en-U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a14:m>
                  <a:r>
                    <a:rPr lang="ko-KR" altLang="en-US" sz="2000">
                      <a:solidFill>
                        <a:prstClr val="black"/>
                      </a:solidFill>
                    </a:rPr>
                    <a:t>      </a:t>
                  </a:r>
                  <a:r>
                    <a:rPr lang="en-US" altLang="ko-KR" sz="2000">
                      <a:solidFill>
                        <a:prstClr val="black"/>
                      </a:solidFill>
                    </a:rPr>
                    <a:t>:</a:t>
                  </a:r>
                  <a:r>
                    <a:rPr lang="ko-KR" altLang="en-US" sz="2000">
                      <a:solidFill>
                        <a:prstClr val="black"/>
                      </a:solidFill>
                    </a:rPr>
                    <a:t> 학습률</a:t>
                  </a:r>
                  <a:endParaRPr lang="en-US" altLang="ko-KR" sz="2000">
                    <a:solidFill>
                      <a:prstClr val="black"/>
                    </a:solidFill>
                  </a:endParaRPr>
                </a:p>
                <a:p>
                  <a:pPr lvl="1"/>
                  <a:r>
                    <a:rPr lang="ko-KR" altLang="en-US" sz="2000">
                      <a:solidFill>
                        <a:prstClr val="black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</m:oMath>
                  </a14:m>
                  <a:r>
                    <a:rPr lang="ko-KR" altLang="en-US" sz="2000">
                      <a:solidFill>
                        <a:prstClr val="black"/>
                      </a:solidFill>
                    </a:rPr>
                    <a:t>      </a:t>
                  </a:r>
                  <a:r>
                    <a:rPr lang="en-US" altLang="ko-KR" sz="2000">
                      <a:solidFill>
                        <a:prstClr val="black"/>
                      </a:solidFill>
                    </a:rPr>
                    <a:t>:</a:t>
                  </a:r>
                  <a:r>
                    <a:rPr lang="ko-KR" altLang="en-US" sz="2000">
                      <a:solidFill>
                        <a:prstClr val="black"/>
                      </a:solidFill>
                    </a:rPr>
                    <a:t> 기존 기울기를 제곱하여 계속 더해줌</a:t>
                  </a:r>
                  <a:endParaRPr lang="en-US" altLang="ko-KR" sz="2000">
                    <a:solidFill>
                      <a:prstClr val="black"/>
                    </a:solidFill>
                  </a:endParaRPr>
                </a:p>
                <a:p>
                  <a:pPr lvl="2"/>
                  <a:r>
                    <a:rPr lang="ko-KR" altLang="en-US" sz="1800">
                      <a:solidFill>
                        <a:prstClr val="black"/>
                      </a:solidFill>
                    </a:rPr>
                    <a:t>매개변수의 원소 중에서 많이 움직인</a:t>
                  </a:r>
                  <a:r>
                    <a:rPr lang="en-US" altLang="ko-KR" sz="1800">
                      <a:solidFill>
                        <a:prstClr val="black"/>
                      </a:solidFill>
                    </a:rPr>
                    <a:t>(</a:t>
                  </a:r>
                  <a:r>
                    <a:rPr lang="ko-KR" altLang="en-US" sz="1800">
                      <a:solidFill>
                        <a:prstClr val="black"/>
                      </a:solidFill>
                    </a:rPr>
                    <a:t>크게 갱신된</a:t>
                  </a:r>
                  <a:r>
                    <a:rPr lang="en-US" altLang="ko-KR" sz="1800">
                      <a:solidFill>
                        <a:prstClr val="black"/>
                      </a:solidFill>
                    </a:rPr>
                    <a:t>) </a:t>
                  </a:r>
                  <a:r>
                    <a:rPr lang="ko-KR" altLang="en-US" sz="1800">
                      <a:solidFill>
                        <a:prstClr val="black"/>
                      </a:solidFill>
                    </a:rPr>
                    <a:t>원소는 학습률을 낮게 만들어줌</a:t>
                  </a:r>
                  <a:endParaRPr lang="en-US" altLang="ko-KR" sz="1800">
                    <a:solidFill>
                      <a:prstClr val="black"/>
                    </a:solidFill>
                  </a:endParaRPr>
                </a:p>
                <a:p>
                  <a:pPr lvl="2"/>
                  <a:r>
                    <a:rPr lang="ko-KR" altLang="en-US" sz="1800">
                      <a:solidFill>
                        <a:prstClr val="black"/>
                      </a:solidFill>
                    </a:rPr>
                    <a:t>학습률 감소가 매개변수의 원소마다 다르게 적용됨을 뜻한다</a:t>
                  </a:r>
                  <a:r>
                    <a:rPr lang="en-US" altLang="ko-KR" sz="1800">
                      <a:solidFill>
                        <a:prstClr val="black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3" name="내용 개체 틀 2">
                  <a:extLst>
                    <a:ext uri="{FF2B5EF4-FFF2-40B4-BE49-F238E27FC236}">
                      <a16:creationId xmlns:a16="http://schemas.microsoft.com/office/drawing/2014/main" id="{7EFD6E2C-4E6B-428F-BAF3-2794D631EF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49" y="3457013"/>
                  <a:ext cx="8376805" cy="2765235"/>
                </a:xfrm>
                <a:prstGeom prst="rect">
                  <a:avLst/>
                </a:prstGeom>
                <a:blipFill>
                  <a:blip r:embed="rId5"/>
                  <a:stretch>
                    <a:fillRect r="-73" b="-19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816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974579-4327-4D7C-B249-312E39F31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867572"/>
                <a:ext cx="4747491" cy="5819405"/>
              </a:xfrm>
            </p:spPr>
            <p:txBody>
              <a:bodyPr/>
              <a:lstStyle/>
              <a:p>
                <a:r>
                  <a:rPr lang="en-US" altLang="ko-KR"/>
                  <a:t>AdaGrad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/>
                  <a:t>축 방향은 기울기가 커서 처음에는 크게 움직이지만</a:t>
                </a:r>
                <a:r>
                  <a:rPr lang="en-US" altLang="ko-KR"/>
                  <a:t>, </a:t>
                </a:r>
                <a:br>
                  <a:rPr lang="en-US" altLang="ko-KR"/>
                </a:br>
                <a:r>
                  <a:rPr lang="ko-KR" altLang="en-US"/>
                  <a:t>큰 움직임에 비례해 갱신 정도도 큰 폭으로 작아지도록 조정된다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974579-4327-4D7C-B249-312E39F31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67572"/>
                <a:ext cx="4747491" cy="5819405"/>
              </a:xfrm>
              <a:blipFill>
                <a:blip r:embed="rId2"/>
                <a:stretch>
                  <a:fillRect l="-3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CBCAF7A-7841-41BC-9ADE-9E2D1B555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9DE68D-B3B6-41D4-A209-8AA98165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977" y="1252498"/>
            <a:ext cx="3474788" cy="277405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EA19EE4-DD43-4B28-BA4B-CD51168F4D44}"/>
              </a:ext>
            </a:extLst>
          </p:cNvPr>
          <p:cNvGrpSpPr/>
          <p:nvPr/>
        </p:nvGrpSpPr>
        <p:grpSpPr>
          <a:xfrm>
            <a:off x="575431" y="4253781"/>
            <a:ext cx="7993137" cy="2167567"/>
            <a:chOff x="522213" y="5272802"/>
            <a:chExt cx="7993137" cy="57811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FB6914-D109-4C31-BC67-6A71AABD42E6}"/>
                </a:ext>
              </a:extLst>
            </p:cNvPr>
            <p:cNvSpPr/>
            <p:nvPr/>
          </p:nvSpPr>
          <p:spPr>
            <a:xfrm>
              <a:off x="628650" y="5272802"/>
              <a:ext cx="7886700" cy="5781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36000" bIns="36000" anchor="ctr">
              <a:spAutoFit/>
            </a:bodyPr>
            <a:lstStyle/>
            <a:p>
              <a:pPr marL="0" lvl="2" fontAlgn="auto">
                <a:lnSpc>
                  <a:spcPct val="120000"/>
                </a:lnSpc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AdaGrad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는 과거의 기울기를 제곱하여 계속 더해가므로 학습을 진행할수록 갱신 강도가 약해진다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실제로 무한히 계속 학습한다면 어느 순간 갱신량이 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0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 되어 전혀 갱신되지 않게 되는데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 문제를 개선한 기법이 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RMSProp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</a:t>
              </a:r>
            </a:p>
            <a:p>
              <a:pPr marL="0" lvl="2" fontAlgn="auto">
                <a:lnSpc>
                  <a:spcPct val="120000"/>
                </a:lnSpc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RMSProp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은 과거의 모든 기울기를 균일하게 더해가는 것이 아니라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먼 과거의 기울기는 서서히 잊고 새로운 기울기 정보를 크게 반영한다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이를 지수이동평균이라 하여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과거 기울기의 반영 규모를 기하급수적으로 감소시킨다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D217C7-0A87-4E2D-885F-6F637449CCD8}"/>
                </a:ext>
              </a:extLst>
            </p:cNvPr>
            <p:cNvSpPr/>
            <p:nvPr/>
          </p:nvSpPr>
          <p:spPr>
            <a:xfrm>
              <a:off x="522213" y="5272802"/>
              <a:ext cx="106437" cy="5781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78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내용 개체 틀 32">
                <a:extLst>
                  <a:ext uri="{FF2B5EF4-FFF2-40B4-BE49-F238E27FC236}">
                    <a16:creationId xmlns:a16="http://schemas.microsoft.com/office/drawing/2014/main" id="{50917544-2109-4EFE-BCBE-385F6146E6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867572"/>
                <a:ext cx="8534402" cy="5827099"/>
              </a:xfrm>
            </p:spPr>
            <p:txBody>
              <a:bodyPr/>
              <a:lstStyle/>
              <a:p>
                <a:r>
                  <a:rPr lang="en-US" altLang="ko-KR"/>
                  <a:t>Adam</a:t>
                </a:r>
              </a:p>
              <a:p>
                <a:pPr lvl="1"/>
                <a:r>
                  <a:rPr lang="ko-KR" altLang="en-US"/>
                  <a:t>직관적으로는 모멘텀과 </a:t>
                </a:r>
                <a:r>
                  <a:rPr lang="en-US" altLang="ko-KR"/>
                  <a:t>AdaGrad</a:t>
                </a:r>
                <a:r>
                  <a:rPr lang="ko-KR" altLang="en-US"/>
                  <a:t>를 융합한 방법</a:t>
                </a:r>
                <a:endParaRPr lang="en-US" altLang="ko-KR"/>
              </a:p>
              <a:p>
                <a:pPr lvl="2"/>
                <a:r>
                  <a:rPr lang="en-US" altLang="ko-KR"/>
                  <a:t>Adaptive moment estimation(</a:t>
                </a:r>
                <a:r>
                  <a:rPr lang="ko-KR" altLang="en-US"/>
                  <a:t>적응 모멘트 추정</a:t>
                </a:r>
                <a:r>
                  <a:rPr lang="en-US" altLang="ko-KR"/>
                  <a:t>)</a:t>
                </a:r>
              </a:p>
              <a:p>
                <a:pPr lvl="3"/>
                <a:endParaRPr lang="en-US" altLang="ko-KR"/>
              </a:p>
              <a:p>
                <a:pPr lvl="3"/>
                <a:endParaRPr lang="en-US" altLang="ko-KR"/>
              </a:p>
              <a:p>
                <a:pPr lvl="3"/>
                <a:endParaRPr lang="en-US" altLang="ko-KR"/>
              </a:p>
              <a:p>
                <a:pPr lvl="3"/>
                <a:endParaRPr lang="en-US" altLang="ko-KR"/>
              </a:p>
              <a:p>
                <a:pPr lvl="1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/>
                  <a:t>: momentum</a:t>
                </a:r>
                <a:r>
                  <a:rPr lang="ko-KR" altLang="en-US" sz="2000"/>
                  <a:t>처럼 지금까지 계산해온 </a:t>
                </a:r>
                <a:br>
                  <a:rPr lang="en-US" altLang="ko-KR" sz="2000"/>
                </a:br>
                <a:r>
                  <a:rPr lang="ko-KR" altLang="en-US" sz="2000"/>
                  <a:t>기울기의 지수평균을 저장</a:t>
                </a:r>
                <a:endParaRPr lang="en-US" altLang="ko-KR" sz="2000"/>
              </a:p>
              <a:p>
                <a:pPr marL="895350" lvl="3"/>
                <a:r>
                  <a:rPr lang="ko-KR" altLang="en-US" sz="1500"/>
                  <a:t>그라디언트의 첫 번째 모멘트</a:t>
                </a:r>
                <a:r>
                  <a:rPr lang="en-US" altLang="ko-KR" sz="1500"/>
                  <a:t>(</a:t>
                </a:r>
                <a:r>
                  <a:rPr lang="ko-KR" altLang="en-US" sz="1500"/>
                  <a:t>평균</a:t>
                </a:r>
                <a:r>
                  <a:rPr lang="en-US" altLang="ko-KR" sz="1500"/>
                  <a:t>)</a:t>
                </a:r>
              </a:p>
              <a:p>
                <a:pPr lvl="1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/>
                  <a:t> : AdaGrad</a:t>
                </a:r>
                <a:r>
                  <a:rPr lang="ko-KR" altLang="en-US" sz="2000"/>
                  <a:t>처럼 </a:t>
                </a:r>
                <a:br>
                  <a:rPr lang="en-US" altLang="ko-KR" sz="2000"/>
                </a:br>
                <a:r>
                  <a:rPr lang="ko-KR" altLang="en-US" sz="2000"/>
                  <a:t>기울기 제곱값의 지수평균을 저장</a:t>
                </a:r>
                <a:endParaRPr lang="en-US" altLang="ko-KR" sz="2000"/>
              </a:p>
              <a:p>
                <a:pPr marL="895350" lvl="3"/>
                <a:r>
                  <a:rPr lang="ko-KR" altLang="en-US" sz="1500">
                    <a:solidFill>
                      <a:prstClr val="black"/>
                    </a:solidFill>
                  </a:rPr>
                  <a:t>그라디언트의 두 번째 모멘트</a:t>
                </a:r>
                <a:r>
                  <a:rPr lang="en-US" altLang="ko-KR" sz="1500">
                    <a:solidFill>
                      <a:prstClr val="black"/>
                    </a:solidFill>
                  </a:rPr>
                  <a:t>(</a:t>
                </a:r>
                <a:r>
                  <a:rPr lang="ko-KR" altLang="en-US" sz="1500">
                    <a:solidFill>
                      <a:prstClr val="black"/>
                    </a:solidFill>
                  </a:rPr>
                  <a:t>집중되지 않은 분산</a:t>
                </a:r>
                <a:r>
                  <a:rPr lang="en-US" altLang="ko-KR" sz="1500">
                    <a:solidFill>
                      <a:prstClr val="black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3" name="내용 개체 틀 32">
                <a:extLst>
                  <a:ext uri="{FF2B5EF4-FFF2-40B4-BE49-F238E27FC236}">
                    <a16:creationId xmlns:a16="http://schemas.microsoft.com/office/drawing/2014/main" id="{50917544-2109-4EFE-BCBE-385F6146E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67572"/>
                <a:ext cx="8534402" cy="5827099"/>
              </a:xfrm>
              <a:blipFill>
                <a:blip r:embed="rId2"/>
                <a:stretch>
                  <a:fillRect l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20490-E5E9-4A82-A8E6-7FF68403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A52B7-8130-4938-B037-AF527C44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105" y="3218250"/>
            <a:ext cx="3524097" cy="28017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2DAFF0-0220-428A-9338-E68BEC0CE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2230" t="9885" r="2790" b="11440"/>
          <a:stretch/>
        </p:blipFill>
        <p:spPr>
          <a:xfrm>
            <a:off x="732163" y="2885740"/>
            <a:ext cx="4155580" cy="100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4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내용 개체 틀 32">
                <a:extLst>
                  <a:ext uri="{FF2B5EF4-FFF2-40B4-BE49-F238E27FC236}">
                    <a16:creationId xmlns:a16="http://schemas.microsoft.com/office/drawing/2014/main" id="{50917544-2109-4EFE-BCBE-385F6146E6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867572"/>
                <a:ext cx="8534402" cy="5529261"/>
              </a:xfrm>
            </p:spPr>
            <p:txBody>
              <a:bodyPr/>
              <a:lstStyle/>
              <a:p>
                <a:r>
                  <a:rPr lang="en-US" altLang="ko-KR"/>
                  <a:t>Adam</a:t>
                </a:r>
              </a:p>
              <a:p>
                <a:pPr lvl="1"/>
                <a:r>
                  <a:rPr lang="ko-KR" altLang="en-US"/>
                  <a:t>하이퍼파라미터의 </a:t>
                </a:r>
                <a:r>
                  <a:rPr lang="en-US" altLang="ko-KR"/>
                  <a:t>'</a:t>
                </a:r>
                <a:r>
                  <a:rPr lang="ko-KR" altLang="en-US"/>
                  <a:t>편향 보정</a:t>
                </a:r>
                <a:r>
                  <a:rPr lang="en-US" altLang="ko-KR"/>
                  <a:t>'</a:t>
                </a:r>
                <a:r>
                  <a:rPr lang="ko-KR" altLang="en-US"/>
                  <a:t>이 진행된다는 특징이 있다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ko-KR" altLang="en-US"/>
                  <a:t>편향 보정 </a:t>
                </a:r>
                <a:r>
                  <a:rPr lang="en-US" altLang="ko-KR" baseline="30000"/>
                  <a:t>bias correction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/>
                  <a:t>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ko-KR" altLang="en-US"/>
                  <a:t>가 처음에 </a:t>
                </a:r>
                <a:r>
                  <a:rPr lang="en-US" altLang="ko-KR"/>
                  <a:t>0</a:t>
                </a:r>
                <a:r>
                  <a:rPr lang="ko-KR" altLang="en-US"/>
                  <a:t>으로 초기화</a:t>
                </a:r>
                <a:endParaRPr lang="en-US" altLang="ko-KR"/>
              </a:p>
              <a:p>
                <a:pPr lvl="2"/>
                <a:r>
                  <a:rPr lang="ko-KR" altLang="en-US"/>
                  <a:t>학습의 초반부에는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/>
                  <a:t>가 </a:t>
                </a:r>
                <a:r>
                  <a:rPr lang="en-US" altLang="ko-KR"/>
                  <a:t>0</a:t>
                </a:r>
                <a:r>
                  <a:rPr lang="ko-KR" altLang="en-US"/>
                  <a:t>에 가깝게 편향되어 있을 것이라고 판단하여</a:t>
                </a:r>
                <a:r>
                  <a:rPr lang="en-US" altLang="ko-KR"/>
                  <a:t> </a:t>
                </a:r>
                <a:r>
                  <a:rPr lang="ko-KR" altLang="en-US"/>
                  <a:t>이를 </a:t>
                </a:r>
                <a:r>
                  <a:rPr lang="en-US" altLang="ko-KR"/>
                  <a:t>unbiased</a:t>
                </a:r>
                <a:r>
                  <a:rPr lang="ko-KR" altLang="en-US"/>
                  <a:t>하게 만들어 주는 작업</a:t>
                </a:r>
                <a:endParaRPr lang="en-US" altLang="ko-KR"/>
              </a:p>
              <a:p>
                <a:pPr lvl="3"/>
                <a:r>
                  <a:rPr lang="ko-KR" altLang="en-US"/>
                  <a:t>감쇠율이 작은 경우</a:t>
                </a:r>
                <a:r>
                  <a:rPr lang="en-US" altLang="ko-KR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/>
                  <a:t>가 </a:t>
                </a:r>
                <a:r>
                  <a:rPr lang="en-US" altLang="ko-KR"/>
                  <a:t>1</a:t>
                </a:r>
                <a:r>
                  <a:rPr lang="ko-KR" altLang="en-US"/>
                  <a:t>에 가까워짐</a:t>
                </a:r>
                <a:r>
                  <a:rPr lang="en-US" altLang="ko-KR"/>
                  <a:t>) 0</a:t>
                </a:r>
                <a:r>
                  <a:rPr lang="ko-KR" altLang="en-US"/>
                  <a:t>으로 편향되어 있음</a:t>
                </a:r>
                <a:endParaRPr lang="en-US" altLang="ko-KR"/>
              </a:p>
              <a:p>
                <a:pPr lvl="2"/>
                <a:r>
                  <a:rPr lang="ko-KR" altLang="en-US"/>
                  <a:t>편향 보정된 모멘트 추정치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/>
                  <a:t>를 사용하여 갱신 규칙 생성</a:t>
                </a:r>
                <a:endParaRPr lang="en-US" altLang="ko-KR"/>
              </a:p>
              <a:p>
                <a:pPr lvl="2"/>
                <a:endParaRPr lang="en-US" altLang="ko-KR"/>
              </a:p>
              <a:p>
                <a:pPr lvl="2"/>
                <a:endParaRPr lang="en-US" altLang="ko-KR"/>
              </a:p>
              <a:p>
                <a:pPr lvl="3"/>
                <a:r>
                  <a:rPr lang="ko-KR" altLang="en-US"/>
                  <a:t>보통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/>
                  <a:t>로는 </a:t>
                </a:r>
                <a:r>
                  <a:rPr lang="en-US" altLang="ko-KR"/>
                  <a:t>0.9,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/>
                  <a:t>로는 </a:t>
                </a:r>
                <a:r>
                  <a:rPr lang="en-US" altLang="ko-KR"/>
                  <a:t>0.999,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/>
                  <a:t>으로는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ko-KR" altLang="en-US"/>
                  <a:t> 정도의 값을 사용</a:t>
                </a:r>
              </a:p>
            </p:txBody>
          </p:sp>
        </mc:Choice>
        <mc:Fallback xmlns="">
          <p:sp>
            <p:nvSpPr>
              <p:cNvPr id="33" name="내용 개체 틀 32">
                <a:extLst>
                  <a:ext uri="{FF2B5EF4-FFF2-40B4-BE49-F238E27FC236}">
                    <a16:creationId xmlns:a16="http://schemas.microsoft.com/office/drawing/2014/main" id="{50917544-2109-4EFE-BCBE-385F6146E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67572"/>
                <a:ext cx="8534402" cy="5529261"/>
              </a:xfrm>
              <a:blipFill>
                <a:blip r:embed="rId2"/>
                <a:stretch>
                  <a:fillRect l="-1786" b="-1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20490-E5E9-4A82-A8E6-7FF68403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032715-4142-405D-AEC0-8FD95D3C60F0}"/>
              </a:ext>
            </a:extLst>
          </p:cNvPr>
          <p:cNvGrpSpPr/>
          <p:nvPr/>
        </p:nvGrpSpPr>
        <p:grpSpPr>
          <a:xfrm>
            <a:off x="1155228" y="4905608"/>
            <a:ext cx="7251661" cy="971339"/>
            <a:chOff x="1311564" y="4905608"/>
            <a:chExt cx="7251661" cy="97133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F018E5-9F08-47B8-A658-3F84BD328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94" t="4006" r="3454" b="53486"/>
            <a:stretch/>
          </p:blipFill>
          <p:spPr>
            <a:xfrm>
              <a:off x="1311564" y="5029960"/>
              <a:ext cx="1592055" cy="72263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E871383-31F1-471F-A845-4A3DE9519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15" t="53819" r="5666"/>
            <a:stretch/>
          </p:blipFill>
          <p:spPr>
            <a:xfrm>
              <a:off x="3157944" y="4995061"/>
              <a:ext cx="1535600" cy="78509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7243DBC-D292-4BC0-833B-5575B11B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3139" y="4905608"/>
              <a:ext cx="3000086" cy="971339"/>
            </a:xfrm>
            <a:prstGeom prst="rect">
              <a:avLst/>
            </a:prstGeom>
          </p:spPr>
        </p:pic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487523B2-8853-45E1-9998-FBA8F50262FF}"/>
                </a:ext>
              </a:extLst>
            </p:cNvPr>
            <p:cNvSpPr/>
            <p:nvPr/>
          </p:nvSpPr>
          <p:spPr>
            <a:xfrm>
              <a:off x="4947870" y="5219546"/>
              <a:ext cx="678584" cy="33612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5435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32">
            <a:extLst>
              <a:ext uri="{FF2B5EF4-FFF2-40B4-BE49-F238E27FC236}">
                <a16:creationId xmlns:a16="http://schemas.microsoft.com/office/drawing/2014/main" id="{50917544-2109-4EFE-BCBE-385F6146E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어느 갱신 방법을 이용할 것인가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풀어야 할 문제에 따라 사용하는 기법이 달라진다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학습률이나 신경망의 구조</a:t>
            </a:r>
            <a:r>
              <a:rPr lang="en-US" altLang="ko-KR"/>
              <a:t>(</a:t>
            </a:r>
            <a:r>
              <a:rPr lang="ko-KR" altLang="en-US"/>
              <a:t>층 깊이 등</a:t>
            </a:r>
            <a:r>
              <a:rPr lang="en-US" altLang="ko-KR"/>
              <a:t>) </a:t>
            </a:r>
            <a:r>
              <a:rPr lang="ko-KR" altLang="en-US"/>
              <a:t>등의 하이퍼파라미터를 어떻게 설정하느냐에 따라서도 달라진다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FF64657-B3F7-4FF0-8F7E-6B1C82EA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1996E-62F6-49CD-A70E-0EFBF3680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" t="214" r="729"/>
          <a:stretch/>
        </p:blipFill>
        <p:spPr>
          <a:xfrm>
            <a:off x="628650" y="3288572"/>
            <a:ext cx="3964674" cy="31658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E50616-5EA1-4F09-BC20-9E6AA420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438" y="3288572"/>
            <a:ext cx="4064000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57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5FFABC58-0E50-492C-8EE9-3A3B1F465EA3}"/>
              </a:ext>
            </a:extLst>
          </p:cNvPr>
          <p:cNvSpPr txBox="1">
            <a:spLocks/>
          </p:cNvSpPr>
          <p:nvPr/>
        </p:nvSpPr>
        <p:spPr>
          <a:xfrm>
            <a:off x="435698" y="4251073"/>
            <a:ext cx="3757612" cy="1408453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271463" indent="-271463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+mn-cs"/>
              </a:defRPr>
            </a:lvl1pPr>
            <a:lvl2pPr marL="534988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2pPr>
            <a:lvl3pPr marL="803275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나눔바른고딕 UltraLight" panose="020B0603020101020101" pitchFamily="50" charset="-127"/>
              <a:buChar char="-"/>
              <a:defRPr sz="22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3pPr>
            <a:lvl4pPr marL="1081088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고딕12" panose="02020600000000000000" pitchFamily="18" charset="-127"/>
              <a:buChar char="*"/>
              <a:defRPr sz="20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4pPr>
            <a:lvl5pPr marL="1119188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3">
              <a:lnSpc>
                <a:spcPct val="110000"/>
              </a:lnSpc>
            </a:pP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손실 함수의 등고선 위에서 각 최적화 알고리즘들의 시간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(iteration)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에 따른 변화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. 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모멘텀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-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기반 방법론들의 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"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급가속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" 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행동들을 주목하라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. 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이게 최적화를 마치 언덕을 내려가는 공처럼 보이게 만든다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.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04F9441-68DE-42D1-966C-4CA9E8D6B381}"/>
              </a:ext>
            </a:extLst>
          </p:cNvPr>
          <p:cNvSpPr txBox="1">
            <a:spLocks/>
          </p:cNvSpPr>
          <p:nvPr/>
        </p:nvSpPr>
        <p:spPr>
          <a:xfrm>
            <a:off x="4573587" y="4251073"/>
            <a:ext cx="4431867" cy="2510294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271463" indent="-271463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+mn-cs"/>
              </a:defRPr>
            </a:lvl1pPr>
            <a:lvl2pPr marL="534988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2pPr>
            <a:lvl3pPr marL="803275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나눔바른고딕 UltraLight" panose="020B0603020101020101" pitchFamily="50" charset="-127"/>
              <a:buChar char="-"/>
              <a:defRPr sz="22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3pPr>
            <a:lvl4pPr marL="1081088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고딕12" panose="02020600000000000000" pitchFamily="18" charset="-127"/>
              <a:buChar char="*"/>
              <a:defRPr sz="20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4pPr>
            <a:lvl5pPr marL="1119188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3">
              <a:lnSpc>
                <a:spcPct val="110000"/>
              </a:lnSpc>
            </a:pP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목적함수에 안장점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(saddle point)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가 있을 때의 시각화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. 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안장점은 그라디언트가 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0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이지만 헤시안 행렬의 고유치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(eigenvalue)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에 양수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/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음수가 섞여있을 때 발생한다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. SGD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는 안장점에서 빠져나오는 데 매우 힘든 시간을 겪는다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. 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반대로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, RMSprop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같은 알고리즘들은 안장의 방향으로 매우 작은 그라디언트를 마주하게 되지만 분모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-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표준화 성질 덕분에 이 방향의 실질 학습속도를 높아질 수 있고 따라서 이 방향으로 빠져나올 수 있다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596189-B4A6-4A24-83B9-43462C08A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369" y="977141"/>
            <a:ext cx="3538539" cy="27386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8453DF-3314-4619-88D9-736E39911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977142"/>
            <a:ext cx="3538539" cy="27386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E28DC2-1432-4D91-9C6B-CD38FA2936DA}"/>
              </a:ext>
            </a:extLst>
          </p:cNvPr>
          <p:cNvSpPr/>
          <p:nvPr/>
        </p:nvSpPr>
        <p:spPr>
          <a:xfrm>
            <a:off x="560172" y="3785145"/>
            <a:ext cx="367549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/>
              <a:t>(a) SGD optimization on loss surface contours</a:t>
            </a:r>
            <a:endParaRPr lang="ko-KR" altLang="en-US" sz="13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01FA98-2D5E-4BE6-8A26-5BC0A88EE7A9}"/>
              </a:ext>
            </a:extLst>
          </p:cNvPr>
          <p:cNvSpPr/>
          <p:nvPr/>
        </p:nvSpPr>
        <p:spPr>
          <a:xfrm>
            <a:off x="4751891" y="3785145"/>
            <a:ext cx="367549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/>
              <a:t>(b) SGD optimization on saddle point</a:t>
            </a:r>
            <a:endParaRPr lang="ko-KR" altLang="en-US" sz="130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37F9F746-809E-422B-816A-9197CF0D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opt1">
            <a:hlinkClick r:id="" action="ppaction://media"/>
            <a:extLst>
              <a:ext uri="{FF2B5EF4-FFF2-40B4-BE49-F238E27FC236}">
                <a16:creationId xmlns:a16="http://schemas.microsoft.com/office/drawing/2014/main" id="{86EA454A-9B45-42D9-9AFF-53F10D747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0172" y="977140"/>
            <a:ext cx="3627006" cy="2808005"/>
          </a:xfrm>
          <a:prstGeom prst="rect">
            <a:avLst/>
          </a:prstGeom>
        </p:spPr>
      </p:pic>
      <p:pic>
        <p:nvPicPr>
          <p:cNvPr id="6" name="opt2">
            <a:hlinkClick r:id="" action="ppaction://media"/>
            <a:extLst>
              <a:ext uri="{FF2B5EF4-FFF2-40B4-BE49-F238E27FC236}">
                <a16:creationId xmlns:a16="http://schemas.microsoft.com/office/drawing/2014/main" id="{3C0C6211-2E5C-4A22-ACFA-A61DD25DFB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20369" y="977140"/>
            <a:ext cx="3538539" cy="27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9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32">
            <a:extLst>
              <a:ext uri="{FF2B5EF4-FFF2-40B4-BE49-F238E27FC236}">
                <a16:creationId xmlns:a16="http://schemas.microsoft.com/office/drawing/2014/main" id="{50917544-2109-4EFE-BCBE-385F6146E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4802716"/>
          </a:xfrm>
        </p:spPr>
        <p:txBody>
          <a:bodyPr/>
          <a:lstStyle/>
          <a:p>
            <a:r>
              <a:rPr lang="ko-KR" altLang="en-US">
                <a:solidFill>
                  <a:srgbClr val="D30037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가중치 감소 </a:t>
            </a:r>
            <a:r>
              <a:rPr lang="en-US" altLang="ko-KR" baseline="30000">
                <a:solidFill>
                  <a:srgbClr val="D30037"/>
                </a:solidFill>
              </a:rPr>
              <a:t>weight decay</a:t>
            </a:r>
            <a:endParaRPr lang="en-US" altLang="ko-KR">
              <a:solidFill>
                <a:srgbClr val="D30037"/>
              </a:solidFill>
            </a:endParaRPr>
          </a:p>
          <a:p>
            <a:pPr lvl="1"/>
            <a:r>
              <a:rPr lang="ko-KR" altLang="en-US"/>
              <a:t>가중치 매개변수의 값이 작아지도록 학습하는 방법</a:t>
            </a:r>
            <a:endParaRPr lang="en-US" altLang="ko-KR"/>
          </a:p>
          <a:p>
            <a:pPr lvl="2"/>
            <a:r>
              <a:rPr lang="ko-KR" altLang="en-US"/>
              <a:t>오버피팅이 일어나지 않게 한다</a:t>
            </a:r>
            <a:r>
              <a:rPr lang="en-US" altLang="ko-KR"/>
              <a:t>.</a:t>
            </a:r>
          </a:p>
          <a:p>
            <a:r>
              <a:rPr lang="ko-KR" altLang="en-US"/>
              <a:t>가중치 초기값을 모두 </a:t>
            </a:r>
            <a:r>
              <a:rPr lang="en-US" altLang="ko-KR"/>
              <a:t>0</a:t>
            </a:r>
            <a:r>
              <a:rPr lang="ko-KR" altLang="en-US"/>
              <a:t>으로 설정</a:t>
            </a:r>
            <a:r>
              <a:rPr lang="en-US" altLang="ko-KR"/>
              <a:t>(</a:t>
            </a:r>
            <a:r>
              <a:rPr lang="ko-KR" altLang="en-US"/>
              <a:t>모두 균일한 값으로 설정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en-US" altLang="ko-KR"/>
          </a:p>
          <a:p>
            <a:pPr lvl="1"/>
            <a:r>
              <a:rPr lang="ko-KR" altLang="en-US"/>
              <a:t>학습이 올바르게 이루어지지 않는다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오차역전파의 모든 가중치 값이 똑같이 갱신되기 때문</a:t>
            </a:r>
            <a:endParaRPr lang="en-US" altLang="ko-KR"/>
          </a:p>
          <a:p>
            <a:pPr lvl="2"/>
            <a:r>
              <a:rPr lang="ko-KR" altLang="en-US"/>
              <a:t>가중치들은 같은 값에서 시작하고 갱신해도 여전히 같은 값을 유지</a:t>
            </a:r>
            <a:endParaRPr lang="en-US" altLang="ko-KR"/>
          </a:p>
          <a:p>
            <a:pPr lvl="1"/>
            <a:r>
              <a:rPr lang="ko-KR" altLang="en-US"/>
              <a:t>가중치가 고르게 되는 상황</a:t>
            </a:r>
            <a:r>
              <a:rPr lang="en-US" altLang="ko-KR"/>
              <a:t>(</a:t>
            </a:r>
            <a:r>
              <a:rPr lang="ko-KR" altLang="en-US"/>
              <a:t>가중치의 대칭적인 구조</a:t>
            </a:r>
            <a:r>
              <a:rPr lang="en-US" altLang="ko-KR"/>
              <a:t>)</a:t>
            </a:r>
            <a:r>
              <a:rPr lang="ko-KR" altLang="en-US"/>
              <a:t>을 막으려면 가중치의 초기값을 무작위로 설정해야 한다</a:t>
            </a:r>
            <a:r>
              <a:rPr lang="en-US" altLang="ko-KR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6.2  </a:t>
            </a:r>
            <a:r>
              <a:rPr lang="ko-KR" altLang="en-US"/>
              <a:t>가중치의 초기값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E51535-95DC-4DEE-B9E5-74946222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50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32">
            <a:extLst>
              <a:ext uri="{FF2B5EF4-FFF2-40B4-BE49-F238E27FC236}">
                <a16:creationId xmlns:a16="http://schemas.microsoft.com/office/drawing/2014/main" id="{50917544-2109-4EFE-BCBE-385F6146E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1057075"/>
          </a:xfrm>
        </p:spPr>
        <p:txBody>
          <a:bodyPr/>
          <a:lstStyle/>
          <a:p>
            <a:pPr marL="306388" lvl="1" indent="0">
              <a:buNone/>
            </a:pPr>
            <a:r>
              <a:rPr lang="en-US" altLang="ko-KR" sz="2000"/>
              <a:t>5</a:t>
            </a:r>
            <a:r>
              <a:rPr lang="ko-KR" altLang="en-US" sz="2000"/>
              <a:t>층 신경망</a:t>
            </a:r>
            <a:r>
              <a:rPr lang="en-US" altLang="ko-KR" sz="2000"/>
              <a:t>, </a:t>
            </a:r>
            <a:r>
              <a:rPr lang="ko-KR" altLang="en-US" sz="2000"/>
              <a:t>각 층의 뉴런 </a:t>
            </a:r>
            <a:r>
              <a:rPr lang="en-US" altLang="ko-KR" sz="2000"/>
              <a:t>: 100</a:t>
            </a:r>
            <a:r>
              <a:rPr lang="ko-KR" altLang="en-US" sz="2000"/>
              <a:t>개</a:t>
            </a:r>
            <a:r>
              <a:rPr lang="en-US" altLang="ko-KR" sz="2000"/>
              <a:t>, </a:t>
            </a:r>
            <a:r>
              <a:rPr lang="ko-KR" altLang="en-US" sz="2000"/>
              <a:t>활성화 함수 </a:t>
            </a:r>
            <a:r>
              <a:rPr lang="en-US" altLang="ko-KR" sz="2000"/>
              <a:t>:</a:t>
            </a:r>
            <a:r>
              <a:rPr lang="ko-KR" altLang="en-US" sz="2000"/>
              <a:t> 시그모이드</a:t>
            </a:r>
            <a:endParaRPr lang="en-US" altLang="ko-KR" sz="2000"/>
          </a:p>
          <a:p>
            <a:r>
              <a:rPr lang="ko-KR" altLang="en-US">
                <a:solidFill>
                  <a:prstClr val="black"/>
                </a:solidFill>
              </a:rPr>
              <a:t>표준편차를 </a:t>
            </a:r>
            <a:r>
              <a:rPr lang="en-US" altLang="ko-KR">
                <a:solidFill>
                  <a:prstClr val="black"/>
                </a:solidFill>
              </a:rPr>
              <a:t>1</a:t>
            </a:r>
            <a:r>
              <a:rPr lang="ko-KR" altLang="en-US">
                <a:solidFill>
                  <a:prstClr val="black"/>
                </a:solidFill>
              </a:rPr>
              <a:t>로 한 정규분포의 경우 활성화 값의 분포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6.2  </a:t>
            </a:r>
            <a:r>
              <a:rPr lang="ko-KR" altLang="en-US"/>
              <a:t>가중치의 초기값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3773CDC-2582-480C-B390-F3AE6F88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936C04-38B0-4247-9A95-6F26FDC8B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5171" r="498" b="13556"/>
          <a:stretch/>
        </p:blipFill>
        <p:spPr>
          <a:xfrm>
            <a:off x="1432560" y="1924647"/>
            <a:ext cx="6283960" cy="17807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AC2788-9642-4376-A71A-EA22C0BEC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49" t="11255" r="1549"/>
          <a:stretch/>
        </p:blipFill>
        <p:spPr>
          <a:xfrm>
            <a:off x="7227685" y="3830993"/>
            <a:ext cx="1685406" cy="1764044"/>
          </a:xfrm>
          <a:prstGeom prst="rect">
            <a:avLst/>
          </a:prstGeom>
        </p:spPr>
      </p:pic>
      <p:sp>
        <p:nvSpPr>
          <p:cNvPr id="24" name="내용 개체 틀 32">
            <a:extLst>
              <a:ext uri="{FF2B5EF4-FFF2-40B4-BE49-F238E27FC236}">
                <a16:creationId xmlns:a16="http://schemas.microsoft.com/office/drawing/2014/main" id="{76E151DE-69D0-4762-AC66-B7F6EE4E1384}"/>
              </a:ext>
            </a:extLst>
          </p:cNvPr>
          <p:cNvSpPr txBox="1">
            <a:spLocks/>
          </p:cNvSpPr>
          <p:nvPr/>
        </p:nvSpPr>
        <p:spPr>
          <a:xfrm>
            <a:off x="304800" y="3732576"/>
            <a:ext cx="8534402" cy="2075303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271463" indent="-271463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+mn-cs"/>
              </a:defRPr>
            </a:lvl1pPr>
            <a:lvl2pPr marL="534988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2pPr>
            <a:lvl3pPr marL="803275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나눔바른고딕 UltraLight" panose="020B0603020101020101" pitchFamily="50" charset="-127"/>
              <a:buChar char="-"/>
              <a:defRPr sz="22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3pPr>
            <a:lvl4pPr marL="1081088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고딕12" panose="02020600000000000000" pitchFamily="18" charset="-127"/>
              <a:buChar char="*"/>
              <a:defRPr sz="20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4pPr>
            <a:lvl5pPr marL="1119188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/>
              <a:t>활성화값이 </a:t>
            </a:r>
            <a:r>
              <a:rPr lang="en-US" altLang="ko-KR"/>
              <a:t>0</a:t>
            </a:r>
            <a:r>
              <a:rPr lang="ko-KR" altLang="en-US"/>
              <a:t>과 </a:t>
            </a:r>
            <a:r>
              <a:rPr lang="en-US" altLang="ko-KR"/>
              <a:t>1</a:t>
            </a:r>
            <a:r>
              <a:rPr lang="ko-KR" altLang="en-US"/>
              <a:t>에 치우쳐 분포</a:t>
            </a:r>
          </a:p>
          <a:p>
            <a:pPr lvl="1"/>
            <a:r>
              <a:rPr lang="ko-KR" altLang="en-US"/>
              <a:t>출력이 </a:t>
            </a:r>
            <a:r>
              <a:rPr lang="en-US" altLang="ko-KR"/>
              <a:t>0 </a:t>
            </a:r>
            <a:r>
              <a:rPr lang="ko-KR" altLang="en-US"/>
              <a:t>또는 </a:t>
            </a:r>
            <a:r>
              <a:rPr lang="en-US" altLang="ko-KR"/>
              <a:t>1</a:t>
            </a:r>
            <a:r>
              <a:rPr lang="ko-KR" altLang="en-US"/>
              <a:t>에 가까울 때 미분값이 </a:t>
            </a:r>
            <a:r>
              <a:rPr lang="en-US" altLang="ko-KR"/>
              <a:t>0</a:t>
            </a:r>
            <a:r>
              <a:rPr lang="ko-KR" altLang="en-US"/>
              <a:t>으로 수렴</a:t>
            </a:r>
          </a:p>
          <a:p>
            <a:pPr lvl="2"/>
            <a:r>
              <a:rPr lang="ko-KR" altLang="en-US"/>
              <a:t>역전파 시 기울기 값이 점점 작아지다가 사라짐</a:t>
            </a:r>
            <a:br>
              <a:rPr lang="en-US" altLang="ko-KR"/>
            </a:b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olidFill>
                  <a:srgbClr val="D30037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기울기 소실 </a:t>
            </a:r>
            <a:r>
              <a:rPr lang="en-US" altLang="ko-KR" baseline="30000">
                <a:solidFill>
                  <a:srgbClr val="D30037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vanishing gradient</a:t>
            </a:r>
          </a:p>
        </p:txBody>
      </p:sp>
      <p:pic>
        <p:nvPicPr>
          <p:cNvPr id="25" name="그림 24" descr="테이블, 실내이(가) 표시된 사진&#10;&#10;높은 신뢰도로 생성된 설명">
            <a:extLst>
              <a:ext uri="{FF2B5EF4-FFF2-40B4-BE49-F238E27FC236}">
                <a16:creationId xmlns:a16="http://schemas.microsoft.com/office/drawing/2014/main" id="{8E7F1EA7-6431-43BB-9E84-70E5902A30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032" r="8000" b="2961"/>
          <a:stretch/>
        </p:blipFill>
        <p:spPr>
          <a:xfrm>
            <a:off x="1535394" y="5698358"/>
            <a:ext cx="6073214" cy="10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4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7AC91F4-C537-4743-9ADC-D35D7B86B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2582749"/>
          </a:xfrm>
        </p:spPr>
        <p:txBody>
          <a:bodyPr/>
          <a:lstStyle/>
          <a:p>
            <a:pPr lvl="0"/>
            <a:r>
              <a:rPr lang="ko-KR" altLang="en-US">
                <a:solidFill>
                  <a:prstClr val="black"/>
                </a:solidFill>
              </a:rPr>
              <a:t>표준편차를 </a:t>
            </a:r>
            <a:r>
              <a:rPr lang="en-US" altLang="ko-KR">
                <a:solidFill>
                  <a:prstClr val="black"/>
                </a:solidFill>
              </a:rPr>
              <a:t>0.01</a:t>
            </a:r>
            <a:r>
              <a:rPr lang="ko-KR" altLang="en-US">
                <a:solidFill>
                  <a:prstClr val="black"/>
                </a:solidFill>
              </a:rPr>
              <a:t>로 한 정규분포의 경우</a:t>
            </a:r>
            <a:endParaRPr lang="en-US" altLang="ko-KR">
              <a:solidFill>
                <a:prstClr val="black"/>
              </a:solidFill>
            </a:endParaRPr>
          </a:p>
          <a:p>
            <a:pPr lvl="1"/>
            <a:r>
              <a:rPr lang="en-US" altLang="ko-KR">
                <a:solidFill>
                  <a:prstClr val="black"/>
                </a:solidFill>
              </a:rPr>
              <a:t>0</a:t>
            </a:r>
            <a:r>
              <a:rPr lang="ko-KR" altLang="en-US">
                <a:solidFill>
                  <a:prstClr val="black"/>
                </a:solidFill>
              </a:rPr>
              <a:t>과 </a:t>
            </a:r>
            <a:r>
              <a:rPr lang="en-US" altLang="ko-KR">
                <a:solidFill>
                  <a:prstClr val="black"/>
                </a:solidFill>
              </a:rPr>
              <a:t>1</a:t>
            </a:r>
            <a:r>
              <a:rPr lang="ko-KR" altLang="en-US">
                <a:solidFill>
                  <a:prstClr val="black"/>
                </a:solidFill>
              </a:rPr>
              <a:t>로 치우치지 않아 기울기 소실 문제는 생기지 않음</a:t>
            </a:r>
            <a:endParaRPr lang="en-US" altLang="ko-KR">
              <a:solidFill>
                <a:prstClr val="black"/>
              </a:solidFill>
            </a:endParaRPr>
          </a:p>
          <a:p>
            <a:pPr lvl="1"/>
            <a:r>
              <a:rPr lang="ko-KR" altLang="en-US">
                <a:solidFill>
                  <a:prstClr val="black"/>
                </a:solidFill>
              </a:rPr>
              <a:t>활성화 값들이 </a:t>
            </a:r>
            <a:r>
              <a:rPr lang="en-US" altLang="ko-KR">
                <a:solidFill>
                  <a:prstClr val="black"/>
                </a:solidFill>
              </a:rPr>
              <a:t>0.5 </a:t>
            </a:r>
            <a:r>
              <a:rPr lang="ko-KR" altLang="en-US">
                <a:solidFill>
                  <a:prstClr val="black"/>
                </a:solidFill>
              </a:rPr>
              <a:t>부근에서 치우침</a:t>
            </a:r>
            <a:endParaRPr lang="en-US" altLang="ko-KR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lvl="2"/>
            <a:r>
              <a:rPr lang="ko-KR" altLang="en-US" spc="-50">
                <a:solidFill>
                  <a:prstClr val="black"/>
                </a:solidFill>
              </a:rPr>
              <a:t>다수의 뉴런이 거의 같은 값을 출력</a:t>
            </a:r>
            <a:r>
              <a:rPr lang="en-US" altLang="ko-KR" spc="-50">
                <a:solidFill>
                  <a:prstClr val="black"/>
                </a:solidFill>
              </a:rPr>
              <a:t>, </a:t>
            </a:r>
            <a:r>
              <a:rPr lang="ko-KR" altLang="en-US" spc="-50">
                <a:solidFill>
                  <a:prstClr val="black"/>
                </a:solidFill>
              </a:rPr>
              <a:t>여러 뉴런을 둔 의미가 없어짐</a:t>
            </a:r>
            <a:br>
              <a:rPr lang="en-US" altLang="ko-KR">
                <a:solidFill>
                  <a:prstClr val="black"/>
                </a:solidFill>
              </a:rPr>
            </a:br>
            <a:r>
              <a:rPr lang="en-US" altLang="ko-KR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lang="ko-KR" altLang="en-US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a고딕14"/>
                <a:ea typeface="a고딕14"/>
                <a:sym typeface="Wingdings" panose="05000000000000000000" pitchFamily="2" charset="2"/>
              </a:rPr>
              <a:t>표현력 관점에서 큰 문제</a:t>
            </a:r>
            <a:endParaRPr lang="en-US" altLang="ko-KR">
              <a:solidFill>
                <a:prstClr val="black"/>
              </a:solidFill>
              <a:latin typeface="a고딕14"/>
              <a:ea typeface="a고딕1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6.2  </a:t>
            </a:r>
            <a:r>
              <a:rPr lang="ko-KR" altLang="en-US"/>
              <a:t>가중치의 초기값</a:t>
            </a:r>
            <a:endParaRPr lang="ko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04E6EF6-D9F0-4E9E-A8DD-E104EE38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EF9CEAB-23FF-4A21-9FD6-4DA8AD847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" t="11550" r="1042" b="23006"/>
          <a:stretch/>
        </p:blipFill>
        <p:spPr>
          <a:xfrm>
            <a:off x="1384300" y="3450321"/>
            <a:ext cx="6375401" cy="1863359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887E3A-62DB-4946-ADBA-2D3CA4D320F3}"/>
              </a:ext>
            </a:extLst>
          </p:cNvPr>
          <p:cNvGrpSpPr/>
          <p:nvPr/>
        </p:nvGrpSpPr>
        <p:grpSpPr>
          <a:xfrm>
            <a:off x="575431" y="5381856"/>
            <a:ext cx="7993137" cy="1402299"/>
            <a:chOff x="522213" y="5374856"/>
            <a:chExt cx="7993137" cy="37400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A3EBA57-B744-4EEA-8677-EDF89F779793}"/>
                </a:ext>
              </a:extLst>
            </p:cNvPr>
            <p:cNvSpPr/>
            <p:nvPr/>
          </p:nvSpPr>
          <p:spPr>
            <a:xfrm>
              <a:off x="628650" y="5374856"/>
              <a:ext cx="7886700" cy="37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36000" bIns="36000" anchor="ctr">
              <a:spAutoFit/>
            </a:bodyPr>
            <a:lstStyle/>
            <a:p>
              <a:pPr marL="0" lvl="2" fontAlgn="auto">
                <a:lnSpc>
                  <a:spcPct val="120000"/>
                </a:lnSpc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각 층의 활성화 값은 골고루 분포되어야 한다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층과 층 사이에 적당하게 다양한 데이터가 흐르게 해야 신경망 학습이 효율적으로 이루어지기 때문이다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 </a:t>
              </a:r>
              <a:b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</a:b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반대로 치우친 데이터가 흐르면 기울기 소실이나 표현력 제한 문제에 빠져서 학습이 잘 이뤄지지 않는 경우가 생긴다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51D6A87-2018-4A71-8A1D-59EA5A5256C5}"/>
                </a:ext>
              </a:extLst>
            </p:cNvPr>
            <p:cNvSpPr/>
            <p:nvPr/>
          </p:nvSpPr>
          <p:spPr>
            <a:xfrm>
              <a:off x="522213" y="5374856"/>
              <a:ext cx="106437" cy="3740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308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B5DAA4-5882-49B6-BFF1-BE751675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6954"/>
            <a:ext cx="7647980" cy="4172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200"/>
              <a:t>6.1  </a:t>
            </a:r>
            <a:r>
              <a:rPr lang="ko-KR" altLang="en-US" sz="3200"/>
              <a:t>매개변수 갱신</a:t>
            </a:r>
            <a:endParaRPr lang="en-US" altLang="ko-KR" sz="3200"/>
          </a:p>
          <a:p>
            <a:pPr marL="0" indent="0">
              <a:buNone/>
            </a:pPr>
            <a:r>
              <a:rPr lang="en-US" altLang="ko-KR" sz="3200"/>
              <a:t>6.2  </a:t>
            </a:r>
            <a:r>
              <a:rPr lang="ko-KR" altLang="en-US" sz="3200"/>
              <a:t>가중치의 초기값</a:t>
            </a:r>
          </a:p>
          <a:p>
            <a:pPr marL="0" indent="0">
              <a:buNone/>
            </a:pPr>
            <a:r>
              <a:rPr lang="en-US" altLang="ko-KR" sz="3200"/>
              <a:t>6.3  </a:t>
            </a:r>
            <a:r>
              <a:rPr lang="ko-KR" altLang="en-US" sz="3200"/>
              <a:t>배치 정규화</a:t>
            </a:r>
          </a:p>
          <a:p>
            <a:pPr marL="0" indent="0">
              <a:buNone/>
            </a:pPr>
            <a:r>
              <a:rPr lang="en-US" altLang="ko-KR" sz="3200"/>
              <a:t>6.4  </a:t>
            </a:r>
            <a:r>
              <a:rPr lang="ko-KR" altLang="en-US" sz="3200"/>
              <a:t>바른 학습을 위해</a:t>
            </a:r>
          </a:p>
          <a:p>
            <a:pPr marL="0" indent="0">
              <a:buNone/>
            </a:pPr>
            <a:r>
              <a:rPr lang="en-US" altLang="ko-KR" sz="3200"/>
              <a:t>6.5  </a:t>
            </a:r>
            <a:r>
              <a:rPr lang="ko-KR" altLang="en-US" sz="3200"/>
              <a:t>적절한 하이퍼파라미터 값 찾기</a:t>
            </a:r>
          </a:p>
          <a:p>
            <a:pPr marL="0" indent="0">
              <a:buNone/>
            </a:pPr>
            <a:r>
              <a:rPr lang="en-US" altLang="ko-KR" sz="3200"/>
              <a:t>6.6  </a:t>
            </a:r>
            <a:r>
              <a:rPr lang="ko-KR" altLang="en-US" sz="3200"/>
              <a:t>정리</a:t>
            </a:r>
            <a:endParaRPr lang="ko-KR" altLang="en-US" sz="3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31F6F5F-7D4D-47F0-8CD3-49CEBDF6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 </a:t>
            </a:r>
            <a:r>
              <a:rPr lang="ko-KR" altLang="en-US"/>
              <a:t>학습 관련 기술들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80BE5D9-67E6-4851-96FF-3CBBAA7F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05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7AC91F4-C537-4743-9ADC-D35D7B86B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2161480"/>
          </a:xfrm>
        </p:spPr>
        <p:txBody>
          <a:bodyPr/>
          <a:lstStyle/>
          <a:p>
            <a:r>
              <a:rPr lang="en-US" altLang="ko-KR"/>
              <a:t>Xavier </a:t>
            </a:r>
            <a:r>
              <a:rPr lang="ko-KR" altLang="en-US"/>
              <a:t>초기값</a:t>
            </a:r>
            <a:endParaRPr lang="en-US" altLang="ko-KR"/>
          </a:p>
          <a:p>
            <a:pPr lvl="1"/>
            <a:r>
              <a:rPr lang="ko-KR" altLang="en-US"/>
              <a:t>일반적인 딥러닝 프레임워크에서 표준적으로 이용</a:t>
            </a:r>
            <a:endParaRPr lang="en-US" altLang="ko-KR"/>
          </a:p>
          <a:p>
            <a:pPr lvl="1"/>
            <a:r>
              <a:rPr lang="ko-KR" altLang="en-US"/>
              <a:t>각 층의 활성화 값을 광범위하게 분포시킬 목적으로 가중치의 적절한 분포를 찾음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6.2  </a:t>
            </a:r>
            <a:r>
              <a:rPr lang="ko-KR" altLang="en-US"/>
              <a:t>가중치의 초기값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0B12AC7-9CD4-4B11-B373-DB8E7F2D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170417-395F-44C7-B804-8C7F98CD4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4609" y="2606477"/>
            <a:ext cx="3082021" cy="1942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7275B25-44D2-4577-9E66-E82965EE86B7}"/>
                  </a:ext>
                </a:extLst>
              </p:cNvPr>
              <p:cNvSpPr/>
              <p:nvPr/>
            </p:nvSpPr>
            <p:spPr>
              <a:xfrm>
                <a:off x="304800" y="4548712"/>
                <a:ext cx="8636000" cy="1265915"/>
              </a:xfrm>
              <a:prstGeom prst="rect">
                <a:avLst/>
              </a:prstGeom>
            </p:spPr>
            <p:txBody>
              <a:bodyPr wrap="square" lIns="36000" tIns="36000" rIns="36000" bIns="36000">
                <a:spAutoFit/>
              </a:bodyPr>
              <a:lstStyle/>
              <a:p>
                <a:pPr marL="534988" lvl="1" indent="-228600" defTabSz="914400">
                  <a:lnSpc>
                    <a:spcPct val="110000"/>
                  </a:lnSpc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2400">
                    <a:solidFill>
                      <a:prstClr val="black"/>
                    </a:solidFill>
                  </a:rPr>
                  <a:t>앞 계층의 노드가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2400">
                    <a:solidFill>
                      <a:prstClr val="black"/>
                    </a:solidFill>
                  </a:rPr>
                  <a:t>개일 때 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2400">
                    <a:solidFill>
                      <a:prstClr val="black"/>
                    </a:solidFill>
                  </a:rPr>
                  <a:t> 인 분포를 사용</a:t>
                </a:r>
                <a:endParaRPr lang="en-US" altLang="ko-KR" sz="2400">
                  <a:solidFill>
                    <a:prstClr val="black"/>
                  </a:solidFill>
                </a:endParaRPr>
              </a:p>
              <a:p>
                <a:pPr marL="803275" lvl="2" indent="-228600" defTabSz="914400">
                  <a:lnSpc>
                    <a:spcPct val="130000"/>
                  </a:lnSpc>
                  <a:spcAft>
                    <a:spcPts val="500"/>
                  </a:spcAft>
                  <a:buFont typeface="나눔바른고딕 UltraLight" panose="020B0603020101020101" pitchFamily="50" charset="-127"/>
                  <a:buChar char="-"/>
                </a:pPr>
                <a:r>
                  <a:rPr lang="ko-KR" altLang="en-US" sz="2200">
                    <a:solidFill>
                      <a:prstClr val="black"/>
                    </a:solidFill>
                  </a:rPr>
                  <a:t>노드가 많을수록 대상노드의 초기값으로 설정하는 가중치가 좁게 퍼짐</a:t>
                </a:r>
                <a:endParaRPr lang="en-US" altLang="ko-KR" sz="220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7275B25-44D2-4577-9E66-E82965EE8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548712"/>
                <a:ext cx="8636000" cy="1265915"/>
              </a:xfrm>
              <a:prstGeom prst="rect">
                <a:avLst/>
              </a:prstGeom>
              <a:blipFill>
                <a:blip r:embed="rId4"/>
                <a:stretch>
                  <a:fillRect r="-988" b="-7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31E5367B-99C1-48E6-BFA7-2E86F217F594}"/>
              </a:ext>
            </a:extLst>
          </p:cNvPr>
          <p:cNvSpPr/>
          <p:nvPr/>
        </p:nvSpPr>
        <p:spPr>
          <a:xfrm>
            <a:off x="1080655" y="5838054"/>
            <a:ext cx="7758547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2" indent="-228600" defTabSz="914400">
              <a:lnSpc>
                <a:spcPct val="110000"/>
              </a:lnSpc>
              <a:buFont typeface="나눔바른고딕 UltraLight" panose="020B0603020101020101" pitchFamily="50" charset="-127"/>
              <a:buChar char="*"/>
            </a:pPr>
            <a:r>
              <a:rPr lang="ko-KR" altLang="en-US" sz="1400">
                <a:solidFill>
                  <a:prstClr val="black"/>
                </a:solidFill>
              </a:rPr>
              <a:t>논문은 앞 층의 입력 노드 수 외에 다음 층의 출력 노드 수도 고려한 설정값을 제안한다</a:t>
            </a:r>
            <a:r>
              <a:rPr lang="en-US" altLang="ko-KR" sz="1400">
                <a:solidFill>
                  <a:prstClr val="black"/>
                </a:solidFill>
              </a:rPr>
              <a:t>.(Glorot) </a:t>
            </a:r>
            <a:br>
              <a:rPr lang="en-US" altLang="ko-KR" sz="1400">
                <a:solidFill>
                  <a:prstClr val="black"/>
                </a:solidFill>
              </a:rPr>
            </a:br>
            <a:r>
              <a:rPr lang="en-US" altLang="ko-KR" sz="1400">
                <a:solidFill>
                  <a:prstClr val="black"/>
                </a:solidFill>
              </a:rPr>
              <a:t>Caffe </a:t>
            </a:r>
            <a:r>
              <a:rPr lang="ko-KR" altLang="en-US" sz="1400">
                <a:solidFill>
                  <a:prstClr val="black"/>
                </a:solidFill>
              </a:rPr>
              <a:t>등의 프레임워크는 앞 층의 노드만으로 계산하도록 단순화되었다</a:t>
            </a:r>
            <a:r>
              <a:rPr lang="en-US" altLang="ko-KR" sz="140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1C884C-1FC7-4DE3-B30E-DF883C68F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3735" y="3342921"/>
            <a:ext cx="2748252" cy="107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7AC91F4-C537-4743-9ADC-D35D7B86B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Xavier </a:t>
            </a:r>
            <a:r>
              <a:rPr lang="ko-KR" altLang="en-US"/>
              <a:t>초기값</a:t>
            </a:r>
            <a:endParaRPr lang="en-US" altLang="ko-KR"/>
          </a:p>
          <a:p>
            <a:pPr lvl="1"/>
            <a:r>
              <a:rPr lang="ko-KR" altLang="en-US"/>
              <a:t>가중치의 초기값으로 </a:t>
            </a:r>
            <a:r>
              <a:rPr lang="en-US" altLang="ko-KR"/>
              <a:t>'Xavier'</a:t>
            </a:r>
            <a:r>
              <a:rPr lang="ko-KR" altLang="en-US"/>
              <a:t>를 이용할 때 활성화값 분포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6.2  </a:t>
            </a:r>
            <a:r>
              <a:rPr lang="ko-KR" altLang="en-US"/>
              <a:t>가중치의 초기값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9E863E2-4569-462A-BE23-E0D9EC4D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55E8E5-A864-4D30-8B53-9E8BD0849C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6072" t="11925" r="25646" b="6982"/>
          <a:stretch/>
        </p:blipFill>
        <p:spPr>
          <a:xfrm>
            <a:off x="4582433" y="2167055"/>
            <a:ext cx="4256769" cy="23319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B91249-80E7-42F5-A8B0-5D69765BEA41}"/>
              </a:ext>
            </a:extLst>
          </p:cNvPr>
          <p:cNvSpPr/>
          <p:nvPr/>
        </p:nvSpPr>
        <p:spPr>
          <a:xfrm>
            <a:off x="304800" y="2025635"/>
            <a:ext cx="4165023" cy="2473360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534988" lvl="1" indent="-228600" defTabSz="914400">
              <a:lnSpc>
                <a:spcPct val="13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prstClr val="black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각 층에 흐르는 데이터는 적당히 퍼져 있으므로</a:t>
            </a:r>
            <a:r>
              <a:rPr lang="en-US" altLang="ko-KR" sz="2400">
                <a:solidFill>
                  <a:prstClr val="black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sz="2400">
                <a:solidFill>
                  <a:prstClr val="black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시그모이드 함수의 표현력도 제한받지 않고 학습이 이뤄질 것으로 기대할 수 있음</a:t>
            </a:r>
            <a:endParaRPr lang="en-US" altLang="ko-KR" sz="2400">
              <a:solidFill>
                <a:prstClr val="black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2407D2D-1EDD-40A1-B68A-19F6AE1E2C29}"/>
              </a:ext>
            </a:extLst>
          </p:cNvPr>
          <p:cNvGrpSpPr/>
          <p:nvPr/>
        </p:nvGrpSpPr>
        <p:grpSpPr>
          <a:xfrm>
            <a:off x="417025" y="4793852"/>
            <a:ext cx="8309950" cy="1466418"/>
            <a:chOff x="522214" y="5285170"/>
            <a:chExt cx="8309950" cy="55337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DA4BD0F-2429-4A80-99CC-362BAF03E906}"/>
                </a:ext>
              </a:extLst>
            </p:cNvPr>
            <p:cNvSpPr/>
            <p:nvPr/>
          </p:nvSpPr>
          <p:spPr>
            <a:xfrm>
              <a:off x="628650" y="5285170"/>
              <a:ext cx="8203514" cy="5533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6000" rIns="36000" bIns="36000" anchor="ctr">
              <a:spAutoFit/>
            </a:bodyPr>
            <a:lstStyle/>
            <a:p>
              <a:pPr marL="0" lvl="2" fontAlgn="auto">
                <a:lnSpc>
                  <a:spcPct val="120000"/>
                </a:lnSpc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활성화값의 분포를 보면 오른쪽으로 갈수록 형태가 약간 일그러진다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 </a:t>
              </a:r>
              <a:b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</a:b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 일그러짐은 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sigmoid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대신 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tanh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를 사용하면 말끔한 종 모양으로 분포된다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</a:t>
              </a:r>
            </a:p>
            <a:p>
              <a:pPr marL="0" lvl="2" fontAlgn="auto">
                <a:lnSpc>
                  <a:spcPct val="120000"/>
                </a:lnSpc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tanh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함수가 원점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(0, 0)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에서 대칭인 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곡선인 반면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, sigmoid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함수는 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(0, 0.5)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에서 대칭인 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곡선이다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활성화 함수용으로는 원점에서 대칭인 함수가 바람직하다고 알려져 있다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986EF6-C417-4614-8D2C-E3E2C513DC29}"/>
                </a:ext>
              </a:extLst>
            </p:cNvPr>
            <p:cNvSpPr/>
            <p:nvPr/>
          </p:nvSpPr>
          <p:spPr>
            <a:xfrm>
              <a:off x="522214" y="5285170"/>
              <a:ext cx="106436" cy="5533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6569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7AC91F4-C537-4743-9ADC-D35D7B86B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2039139"/>
          </a:xfrm>
        </p:spPr>
        <p:txBody>
          <a:bodyPr/>
          <a:lstStyle/>
          <a:p>
            <a:r>
              <a:rPr lang="en-US" altLang="ko-KR"/>
              <a:t>He </a:t>
            </a:r>
            <a:r>
              <a:rPr lang="ko-KR" altLang="en-US"/>
              <a:t>초기값</a:t>
            </a:r>
            <a:r>
              <a:rPr lang="ko-KR" altLang="en-US" sz="2200"/>
              <a:t> </a:t>
            </a:r>
            <a:r>
              <a:rPr lang="en-US" altLang="ko-KR" sz="2200"/>
              <a:t>– ReLU </a:t>
            </a:r>
            <a:r>
              <a:rPr lang="ko-KR" altLang="en-US" sz="2200"/>
              <a:t>를 사용할 때</a:t>
            </a:r>
            <a:endParaRPr lang="en-US" altLang="ko-KR" sz="2200"/>
          </a:p>
          <a:p>
            <a:pPr lvl="1"/>
            <a:r>
              <a:rPr lang="en-US" altLang="ko-KR"/>
              <a:t>Xavier </a:t>
            </a:r>
            <a:r>
              <a:rPr lang="ko-KR" altLang="en-US"/>
              <a:t>초기값은 활성화 함수가 선형인 것을 전제로 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sigmoid </a:t>
            </a:r>
            <a:r>
              <a:rPr lang="ko-KR" altLang="en-US"/>
              <a:t>함수와 </a:t>
            </a:r>
            <a:r>
              <a:rPr lang="en-US" altLang="ko-KR"/>
              <a:t>tanh </a:t>
            </a:r>
            <a:r>
              <a:rPr lang="ko-KR" altLang="en-US"/>
              <a:t>함수는 좌우 대칭이라 중앙 부근이 선형인 함수이므로 </a:t>
            </a:r>
            <a:r>
              <a:rPr lang="en-US" altLang="ko-KR"/>
              <a:t>Xavier </a:t>
            </a:r>
            <a:r>
              <a:rPr lang="ko-KR" altLang="en-US"/>
              <a:t>초기값이 적당하다</a:t>
            </a:r>
            <a:r>
              <a:rPr lang="en-US" altLang="ko-KR"/>
              <a:t>.</a:t>
            </a:r>
            <a:endParaRPr lang="en-US" altLang="ko-KR">
              <a:solidFill>
                <a:prstClr val="black"/>
              </a:solidFill>
              <a:latin typeface="a고딕12"/>
              <a:ea typeface="a고딕12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6.2  </a:t>
            </a:r>
            <a:r>
              <a:rPr lang="ko-KR" altLang="en-US"/>
              <a:t>가중치의 초기값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50F61278-A4C7-42D7-A675-E5D26CAD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7A371-0B56-465D-9F69-1EF0EAB38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2947" y="3027881"/>
            <a:ext cx="2798108" cy="1095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1">
                <a:extLst>
                  <a:ext uri="{FF2B5EF4-FFF2-40B4-BE49-F238E27FC236}">
                    <a16:creationId xmlns:a16="http://schemas.microsoft.com/office/drawing/2014/main" id="{70ADE6EA-87BE-4EDD-B02E-3417937D0F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3946011"/>
                <a:ext cx="8534402" cy="1643198"/>
              </a:xfrm>
              <a:prstGeom prst="rect">
                <a:avLst/>
              </a:prstGeom>
            </p:spPr>
            <p:txBody>
              <a:bodyPr vert="horz" wrap="square" lIns="36000" tIns="36000" rIns="36000" bIns="36000" rtlCol="0">
                <a:spAutoFit/>
              </a:bodyPr>
              <a:lstStyle>
                <a:lvl1pPr marL="271463" indent="-271463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500"/>
                  </a:spcAft>
                  <a:buFont typeface="Wingdings" panose="05000000000000000000" pitchFamily="2" charset="2"/>
                  <a:buChar char="§"/>
                  <a:defRPr sz="2600" kern="120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cs typeface="+mn-cs"/>
                  </a:defRPr>
                </a:lvl1pPr>
                <a:lvl2pPr marL="534988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  <a:cs typeface="+mn-cs"/>
                  </a:defRPr>
                </a:lvl2pPr>
                <a:lvl3pPr marL="803275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500"/>
                  </a:spcAft>
                  <a:buFont typeface="나눔바른고딕 UltraLight" panose="020B0603020101020101" pitchFamily="50" charset="-127"/>
                  <a:buChar char="-"/>
                  <a:defRPr sz="2200" kern="120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  <a:cs typeface="+mn-cs"/>
                  </a:defRPr>
                </a:lvl3pPr>
                <a:lvl4pPr marL="1081088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500"/>
                  </a:spcAft>
                  <a:buFont typeface="a고딕12" panose="02020600000000000000" pitchFamily="18" charset="-127"/>
                  <a:buChar char="*"/>
                  <a:defRPr sz="2000" kern="120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  <a:cs typeface="+mn-cs"/>
                  </a:defRPr>
                </a:lvl4pPr>
                <a:lvl5pPr marL="1119188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ko-KR" altLang="en-US">
                    <a:solidFill>
                      <a:prstClr val="black"/>
                    </a:solidFill>
                    <a:latin typeface="a고딕12"/>
                    <a:ea typeface="a고딕12"/>
                  </a:rPr>
                  <a:t>앞 계층의 노드가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>
                    <a:solidFill>
                      <a:prstClr val="black"/>
                    </a:solidFill>
                    <a:latin typeface="a고딕12"/>
                    <a:ea typeface="a고딕12"/>
                  </a:rPr>
                  <a:t>개일 때 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>
                    <a:solidFill>
                      <a:prstClr val="black"/>
                    </a:solidFill>
                    <a:latin typeface="a고딕12"/>
                    <a:ea typeface="a고딕12"/>
                  </a:rPr>
                  <a:t> 인 분포를 사용</a:t>
                </a:r>
                <a:endParaRPr lang="en-US" altLang="ko-KR">
                  <a:solidFill>
                    <a:prstClr val="black"/>
                  </a:solidFill>
                  <a:latin typeface="a고딕12"/>
                  <a:ea typeface="a고딕1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ko-KR">
                    <a:solidFill>
                      <a:prstClr val="black"/>
                    </a:solidFill>
                    <a:latin typeface="a고딕12"/>
                    <a:ea typeface="a고딕12"/>
                  </a:rPr>
                  <a:t>ReLU</a:t>
                </a:r>
                <a:r>
                  <a:rPr lang="ko-KR" altLang="en-US">
                    <a:solidFill>
                      <a:prstClr val="black"/>
                    </a:solidFill>
                    <a:latin typeface="a고딕12"/>
                    <a:ea typeface="a고딕12"/>
                  </a:rPr>
                  <a:t>는 음의 영역이 </a:t>
                </a:r>
                <a:r>
                  <a:rPr lang="en-US" altLang="ko-KR">
                    <a:solidFill>
                      <a:prstClr val="black"/>
                    </a:solidFill>
                    <a:latin typeface="a고딕12"/>
                    <a:ea typeface="a고딕12"/>
                  </a:rPr>
                  <a:t>0</a:t>
                </a:r>
                <a:r>
                  <a:rPr lang="ko-KR" altLang="en-US">
                    <a:solidFill>
                      <a:prstClr val="black"/>
                    </a:solidFill>
                    <a:latin typeface="a고딕12"/>
                    <a:ea typeface="a고딕12"/>
                  </a:rPr>
                  <a:t>이므로 음수 신호를 없앤다</a:t>
                </a:r>
                <a:r>
                  <a:rPr lang="en-US" altLang="ko-KR">
                    <a:solidFill>
                      <a:prstClr val="black"/>
                    </a:solidFill>
                    <a:latin typeface="a고딕12"/>
                    <a:ea typeface="a고딕12"/>
                  </a:rPr>
                  <a:t>.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ko-KR" altLang="en-US">
                    <a:solidFill>
                      <a:prstClr val="black"/>
                    </a:solidFill>
                    <a:latin typeface="a고딕12"/>
                    <a:ea typeface="a고딕12"/>
                    <a:sym typeface="Wingdings" panose="05000000000000000000" pitchFamily="2" charset="2"/>
                  </a:rPr>
                  <a:t>따라서 </a:t>
                </a:r>
                <a:r>
                  <a:rPr lang="ko-KR" altLang="en-US">
                    <a:solidFill>
                      <a:prstClr val="black"/>
                    </a:solidFill>
                    <a:latin typeface="a고딕12"/>
                    <a:ea typeface="a고딕12"/>
                  </a:rPr>
                  <a:t>활성화 값을 더 넓게 분포시키기 위해 </a:t>
                </a:r>
                <a:r>
                  <a:rPr lang="en-US" altLang="ko-KR">
                    <a:solidFill>
                      <a:prstClr val="black"/>
                    </a:solidFill>
                    <a:latin typeface="a고딕12"/>
                    <a:ea typeface="a고딕12"/>
                  </a:rPr>
                  <a:t>2</a:t>
                </a:r>
                <a:r>
                  <a:rPr lang="ko-KR" altLang="en-US">
                    <a:solidFill>
                      <a:prstClr val="black"/>
                    </a:solidFill>
                    <a:latin typeface="a고딕12"/>
                    <a:ea typeface="a고딕12"/>
                  </a:rPr>
                  <a:t>배의 계수가 필요하다</a:t>
                </a:r>
                <a:r>
                  <a:rPr lang="en-US" altLang="ko-KR">
                    <a:solidFill>
                      <a:prstClr val="black"/>
                    </a:solidFill>
                    <a:latin typeface="a고딕12"/>
                    <a:ea typeface="a고딕12"/>
                  </a:rPr>
                  <a:t>.</a:t>
                </a:r>
              </a:p>
            </p:txBody>
          </p:sp>
        </mc:Choice>
        <mc:Fallback xmlns="">
          <p:sp>
            <p:nvSpPr>
              <p:cNvPr id="9" name="내용 개체 틀 11">
                <a:extLst>
                  <a:ext uri="{FF2B5EF4-FFF2-40B4-BE49-F238E27FC236}">
                    <a16:creationId xmlns:a16="http://schemas.microsoft.com/office/drawing/2014/main" id="{70ADE6EA-87BE-4EDD-B02E-3417937D0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46011"/>
                <a:ext cx="8534402" cy="1643198"/>
              </a:xfrm>
              <a:prstGeom prst="rect">
                <a:avLst/>
              </a:prstGeom>
              <a:blipFill>
                <a:blip r:embed="rId4"/>
                <a:stretch>
                  <a:fillRect r="-1000" b="-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FE26954-A3FB-4438-8359-C57C8E31A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167" y="5736688"/>
            <a:ext cx="2423616" cy="89593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38AB76-3028-4DDE-81E6-558876E5775A}"/>
              </a:ext>
            </a:extLst>
          </p:cNvPr>
          <p:cNvSpPr/>
          <p:nvPr/>
        </p:nvSpPr>
        <p:spPr>
          <a:xfrm>
            <a:off x="304800" y="5938433"/>
            <a:ext cx="23693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1463" lvl="0" indent="-271463" defTabSz="9144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altLang="ko-KR" sz="2600">
                <a:solidFill>
                  <a:prstClr val="black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Glorot </a:t>
            </a:r>
            <a:r>
              <a:rPr lang="ko-KR" altLang="en-US" sz="2600">
                <a:solidFill>
                  <a:prstClr val="black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초기값</a:t>
            </a:r>
            <a:endParaRPr lang="en-US" altLang="ko-KR" sz="2200">
              <a:solidFill>
                <a:prstClr val="black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EC6D7A-8C25-42A7-99BE-3DD4F7F246A7}"/>
              </a:ext>
            </a:extLst>
          </p:cNvPr>
          <p:cNvSpPr/>
          <p:nvPr/>
        </p:nvSpPr>
        <p:spPr>
          <a:xfrm>
            <a:off x="5246255" y="5823930"/>
            <a:ext cx="3805381" cy="79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lvl="0" indent="-271463" defTabSz="9144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altLang="ko-KR" sz="2200">
                <a:solidFill>
                  <a:prstClr val="black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RBM </a:t>
            </a:r>
            <a:r>
              <a:rPr lang="en-US" altLang="ko-KR" sz="2200" baseline="30000">
                <a:solidFill>
                  <a:prstClr val="black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Restricted Boltzmann machine</a:t>
            </a:r>
          </a:p>
          <a:p>
            <a:pPr marL="360363" lvl="1" indent="-176213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prstClr val="black"/>
                </a:solidFill>
              </a:rPr>
              <a:t>DBN – pre-training(Fine tuning)</a:t>
            </a:r>
          </a:p>
        </p:txBody>
      </p:sp>
    </p:spTree>
    <p:extLst>
      <p:ext uri="{BB962C8B-B14F-4D97-AF65-F5344CB8AC3E}">
        <p14:creationId xmlns:p14="http://schemas.microsoft.com/office/powerpoint/2010/main" val="458603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7AC91F4-C537-4743-9ADC-D35D7B86B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가중치 초기값에 따른 활성화값의 분포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6.2  </a:t>
            </a:r>
            <a:r>
              <a:rPr lang="ko-KR" altLang="en-US"/>
              <a:t>가중치의 초기값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B5D6EF64-54ED-4276-B4D6-1FA8AE63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14E0E6-3461-4C6A-B681-ACD3BCF3CE5E}"/>
              </a:ext>
            </a:extLst>
          </p:cNvPr>
          <p:cNvGrpSpPr/>
          <p:nvPr/>
        </p:nvGrpSpPr>
        <p:grpSpPr>
          <a:xfrm>
            <a:off x="323450" y="1631392"/>
            <a:ext cx="4995785" cy="4981844"/>
            <a:chOff x="1145776" y="1474373"/>
            <a:chExt cx="6852448" cy="71562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8375691-DFE5-49A4-BF43-041ED0A30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7618" y="1474373"/>
              <a:ext cx="6848764" cy="237011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858BB4-7299-4CC2-8554-9BDDC190C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5776" y="3844489"/>
              <a:ext cx="6852448" cy="237351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24E01A5-DB25-4C03-BD79-9DCDEAD74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5776" y="6214605"/>
              <a:ext cx="6850606" cy="2415991"/>
            </a:xfrm>
            <a:prstGeom prst="rect">
              <a:avLst/>
            </a:prstGeom>
          </p:spPr>
        </p:pic>
      </p:grpSp>
      <p:sp>
        <p:nvSpPr>
          <p:cNvPr id="14" name="내용 개체 틀 11">
            <a:extLst>
              <a:ext uri="{FF2B5EF4-FFF2-40B4-BE49-F238E27FC236}">
                <a16:creationId xmlns:a16="http://schemas.microsoft.com/office/drawing/2014/main" id="{E4B22C5A-FAEA-46A5-A0C9-D532851E8F98}"/>
              </a:ext>
            </a:extLst>
          </p:cNvPr>
          <p:cNvSpPr txBox="1">
            <a:spLocks/>
          </p:cNvSpPr>
          <p:nvPr/>
        </p:nvSpPr>
        <p:spPr>
          <a:xfrm>
            <a:off x="5317891" y="1609473"/>
            <a:ext cx="3742981" cy="4391834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271463" indent="-271463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+mn-cs"/>
              </a:defRPr>
            </a:lvl1pPr>
            <a:lvl2pPr marL="534988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2pPr>
            <a:lvl3pPr marL="803275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나눔바른고딕 UltraLight" panose="020B0603020101020101" pitchFamily="50" charset="-127"/>
              <a:buChar char="-"/>
              <a:defRPr sz="22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3pPr>
            <a:lvl4pPr marL="1081088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고딕12" panose="02020600000000000000" pitchFamily="18" charset="-127"/>
              <a:buChar char="*"/>
              <a:defRPr sz="20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4pPr>
            <a:lvl5pPr marL="1119188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3">
              <a:lnSpc>
                <a:spcPct val="110000"/>
              </a:lnSpc>
            </a:pPr>
            <a:r>
              <a:rPr lang="en-US" altLang="ko-KR" sz="1600">
                <a:solidFill>
                  <a:prstClr val="black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std=0.01</a:t>
            </a:r>
            <a:b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</a:b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신경망에 아주 작은 데이터가 흐름</a:t>
            </a:r>
            <a:b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</a:b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(0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 근처로 밀집한 데이터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  <a:t>)</a:t>
            </a:r>
            <a:b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</a:b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 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역전파 시 가중치의 기울기 역시 작아짐</a:t>
            </a:r>
            <a:b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</a:b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 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실제로 학습이 거의 이루어지지 않는다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.</a:t>
            </a:r>
            <a:b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     (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가중치가 거의 갱신되지 않는다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.)</a:t>
            </a:r>
          </a:p>
          <a:p>
            <a:pPr marL="0" lvl="3" indent="0">
              <a:lnSpc>
                <a:spcPct val="110000"/>
              </a:lnSpc>
              <a:buNone/>
            </a:pPr>
            <a:endParaRPr lang="en-US" altLang="ko-KR" sz="1600">
              <a:solidFill>
                <a:prstClr val="black"/>
              </a:solidFill>
              <a:latin typeface="a고딕12"/>
              <a:ea typeface="a고딕12"/>
              <a:sym typeface="Wingdings" panose="05000000000000000000" pitchFamily="2" charset="2"/>
            </a:endParaRPr>
          </a:p>
          <a:p>
            <a:pPr marL="228600" lvl="3">
              <a:lnSpc>
                <a:spcPct val="110000"/>
              </a:lnSpc>
            </a:pPr>
            <a:r>
              <a:rPr lang="en-US" altLang="ko-KR" sz="1600">
                <a:solidFill>
                  <a:prstClr val="black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Xavier</a:t>
            </a:r>
            <a:b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</a:b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</a:rPr>
              <a:t>층이 깊어지면서 치우침이 조금씩 커짐</a:t>
            </a:r>
            <a:br>
              <a:rPr lang="en-US" altLang="ko-KR" sz="1600">
                <a:solidFill>
                  <a:prstClr val="black"/>
                </a:solidFill>
                <a:latin typeface="a고딕12"/>
                <a:ea typeface="a고딕12"/>
              </a:rPr>
            </a:b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 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활성화값의 치우침도 커짐</a:t>
            </a:r>
            <a:b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 '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기울기 소실</a:t>
            </a: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' 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문제를 일으킴</a:t>
            </a:r>
            <a:endParaRPr lang="en-US" altLang="ko-KR" sz="1600">
              <a:solidFill>
                <a:prstClr val="black"/>
              </a:solidFill>
              <a:latin typeface="a고딕12"/>
              <a:ea typeface="a고딕12"/>
              <a:sym typeface="Wingdings" panose="05000000000000000000" pitchFamily="2" charset="2"/>
            </a:endParaRPr>
          </a:p>
          <a:p>
            <a:pPr marL="0" lvl="3" indent="0">
              <a:lnSpc>
                <a:spcPct val="110000"/>
              </a:lnSpc>
              <a:buNone/>
            </a:pPr>
            <a:endParaRPr lang="en-US" altLang="ko-KR" sz="1600">
              <a:solidFill>
                <a:prstClr val="black"/>
              </a:solidFill>
              <a:latin typeface="a고딕12"/>
              <a:ea typeface="a고딕12"/>
              <a:sym typeface="Wingdings" panose="05000000000000000000" pitchFamily="2" charset="2"/>
            </a:endParaRPr>
          </a:p>
          <a:p>
            <a:pPr marL="228600" lvl="3">
              <a:lnSpc>
                <a:spcPct val="110000"/>
              </a:lnSpc>
            </a:pPr>
            <a:r>
              <a:rPr lang="en-US" altLang="ko-KR" sz="1600">
                <a:solidFill>
                  <a:prstClr val="black"/>
                </a:solidFill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He</a:t>
            </a:r>
            <a:b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</a:b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층이 깊어져도 분포가 균일하게 유지</a:t>
            </a:r>
            <a:b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</a:br>
            <a:r>
              <a:rPr lang="en-US" altLang="ko-KR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 </a:t>
            </a:r>
            <a:r>
              <a:rPr lang="ko-KR" altLang="en-US" sz="1600">
                <a:solidFill>
                  <a:prstClr val="black"/>
                </a:solidFill>
                <a:latin typeface="a고딕12"/>
                <a:ea typeface="a고딕12"/>
                <a:sym typeface="Wingdings" panose="05000000000000000000" pitchFamily="2" charset="2"/>
              </a:rPr>
              <a:t>역전파 때도 적절한 값이 나올 것</a:t>
            </a:r>
            <a:endParaRPr lang="en-US" altLang="ko-KR" sz="1600">
              <a:solidFill>
                <a:prstClr val="black"/>
              </a:solidFill>
              <a:latin typeface="a고딕12"/>
              <a:ea typeface="a고딕12"/>
            </a:endParaRPr>
          </a:p>
        </p:txBody>
      </p:sp>
    </p:spTree>
    <p:extLst>
      <p:ext uri="{BB962C8B-B14F-4D97-AF65-F5344CB8AC3E}">
        <p14:creationId xmlns:p14="http://schemas.microsoft.com/office/powerpoint/2010/main" val="3206776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A9D80-17BD-4EAA-AFB7-58033755E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3738322"/>
          </a:xfrm>
        </p:spPr>
        <p:txBody>
          <a:bodyPr/>
          <a:lstStyle/>
          <a:p>
            <a:r>
              <a:rPr lang="ko-KR" altLang="en-US">
                <a:solidFill>
                  <a:srgbClr val="D30037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배치 정규화 </a:t>
            </a:r>
            <a:r>
              <a:rPr lang="en-US" altLang="ko-KR" baseline="30000">
                <a:solidFill>
                  <a:srgbClr val="D30037"/>
                </a:solidFill>
              </a:rPr>
              <a:t>batch normalization</a:t>
            </a:r>
            <a:r>
              <a:rPr lang="en-US" altLang="ko-KR"/>
              <a:t> </a:t>
            </a:r>
          </a:p>
          <a:p>
            <a:pPr lvl="1"/>
            <a:r>
              <a:rPr lang="ko-KR" altLang="en-US"/>
              <a:t>각 층의 활성화값이 적당히 분포되도록 강제로 조정하는 것</a:t>
            </a:r>
            <a:endParaRPr lang="en-US" altLang="ko-KR"/>
          </a:p>
          <a:p>
            <a:pPr lvl="1"/>
            <a:r>
              <a:rPr lang="ko-KR" altLang="en-US"/>
              <a:t>배치 정규화의 장점</a:t>
            </a:r>
            <a:endParaRPr lang="en-US" altLang="ko-KR"/>
          </a:p>
          <a:p>
            <a:pPr lvl="2"/>
            <a:r>
              <a:rPr lang="ko-KR" altLang="en-US"/>
              <a:t>학습을 빨리 진행할 수 있다</a:t>
            </a:r>
            <a:r>
              <a:rPr lang="en-US" altLang="ko-KR"/>
              <a:t>(</a:t>
            </a:r>
            <a:r>
              <a:rPr lang="ko-KR" altLang="en-US"/>
              <a:t>학습속도 개선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초기값에 크게 의존하지 않는다</a:t>
            </a:r>
            <a:endParaRPr lang="en-US" altLang="ko-KR"/>
          </a:p>
          <a:p>
            <a:pPr lvl="2"/>
            <a:r>
              <a:rPr lang="ko-KR" altLang="en-US"/>
              <a:t>오버피팅을 억제한다</a:t>
            </a:r>
            <a:r>
              <a:rPr lang="en-US" altLang="ko-KR"/>
              <a:t>(</a:t>
            </a:r>
            <a:r>
              <a:rPr lang="ko-KR" altLang="en-US"/>
              <a:t>드롭아웃 등의 필요성 감소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'</a:t>
            </a:r>
            <a:r>
              <a:rPr lang="ko-KR" altLang="en-US"/>
              <a:t>배치 정규화</a:t>
            </a:r>
            <a:r>
              <a:rPr lang="en-US" altLang="ko-KR" baseline="30000"/>
              <a:t>batch norm</a:t>
            </a:r>
            <a:r>
              <a:rPr lang="ko-KR" altLang="en-US"/>
              <a:t> 계층</a:t>
            </a:r>
            <a:r>
              <a:rPr lang="en-US" altLang="ko-KR"/>
              <a:t>'</a:t>
            </a:r>
            <a:r>
              <a:rPr lang="ko-KR" altLang="en-US"/>
              <a:t>을 신경망에 삽입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6.3  </a:t>
            </a:r>
            <a:r>
              <a:rPr lang="ko-KR" altLang="en-US"/>
              <a:t>배치 정규화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97AEA-3912-42FC-B444-EA00BE7F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52E4D1-60CD-4CFB-A3D0-960C99F53F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" t="3792" r="5871" b="6203"/>
          <a:stretch/>
        </p:blipFill>
        <p:spPr>
          <a:xfrm>
            <a:off x="946805" y="4697571"/>
            <a:ext cx="7250390" cy="19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4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080A9-C5BF-4D85-8219-E70228D69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배치 정규화 알고리즘</a:t>
            </a:r>
            <a:endParaRPr lang="en-US" altLang="ko-KR"/>
          </a:p>
          <a:p>
            <a:pPr lvl="1"/>
            <a:r>
              <a:rPr lang="ko-KR" altLang="en-US"/>
              <a:t>학습 시 미니배치를 단위로 정규화</a:t>
            </a:r>
            <a:endParaRPr lang="en-US" altLang="ko-KR"/>
          </a:p>
          <a:p>
            <a:pPr lvl="2"/>
            <a:r>
              <a:rPr lang="ko-KR" altLang="en-US"/>
              <a:t>데이터 분포가 평균이 </a:t>
            </a:r>
            <a:r>
              <a:rPr lang="en-US" altLang="ko-KR"/>
              <a:t>0, </a:t>
            </a:r>
            <a:r>
              <a:rPr lang="ko-KR" altLang="en-US"/>
              <a:t>분산이 </a:t>
            </a:r>
            <a:r>
              <a:rPr lang="en-US" altLang="ko-KR"/>
              <a:t>1</a:t>
            </a:r>
            <a:r>
              <a:rPr lang="ko-KR" altLang="en-US"/>
              <a:t>이 되도록 정규화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6.3  </a:t>
            </a:r>
            <a:r>
              <a:rPr lang="ko-KR" altLang="en-US"/>
              <a:t>배치 정규화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5D13C45-E2CF-489C-BEA9-51088287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25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0987025-019B-4454-A077-BA73CC7F45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69378" y="2606232"/>
                <a:ext cx="4580659" cy="3925233"/>
              </a:xfrm>
              <a:prstGeom prst="rect">
                <a:avLst/>
              </a:prstGeom>
            </p:spPr>
            <p:txBody>
              <a:bodyPr vert="horz" wrap="square" lIns="36000" tIns="36000" rIns="36000" bIns="36000" rtlCol="0">
                <a:spAutoFit/>
              </a:bodyPr>
              <a:lstStyle>
                <a:lvl1pPr marL="271463" indent="-271463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500"/>
                  </a:spcAft>
                  <a:buFont typeface="Wingdings" panose="05000000000000000000" pitchFamily="2" charset="2"/>
                  <a:buChar char="§"/>
                  <a:defRPr sz="2600" kern="1200">
                    <a:solidFill>
                      <a:schemeClr val="tx1"/>
                    </a:solidFill>
                    <a:latin typeface="a고딕14" panose="02020600000000000000" pitchFamily="18" charset="-127"/>
                    <a:ea typeface="a고딕14" panose="02020600000000000000" pitchFamily="18" charset="-127"/>
                    <a:cs typeface="+mn-cs"/>
                  </a:defRPr>
                </a:lvl1pPr>
                <a:lvl2pPr marL="534988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  <a:cs typeface="+mn-cs"/>
                  </a:defRPr>
                </a:lvl2pPr>
                <a:lvl3pPr marL="803275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500"/>
                  </a:spcAft>
                  <a:buFont typeface="나눔바른고딕 UltraLight" panose="020B0603020101020101" pitchFamily="50" charset="-127"/>
                  <a:buChar char="-"/>
                  <a:defRPr sz="2200" kern="120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  <a:cs typeface="+mn-cs"/>
                  </a:defRPr>
                </a:lvl3pPr>
                <a:lvl4pPr marL="1081088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500"/>
                  </a:spcAft>
                  <a:buFont typeface="a고딕12" panose="02020600000000000000" pitchFamily="18" charset="-127"/>
                  <a:buChar char="*"/>
                  <a:defRPr sz="2000" kern="120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  <a:cs typeface="+mn-cs"/>
                  </a:defRPr>
                </a:lvl4pPr>
                <a:lvl5pPr marL="1119188" indent="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5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고딕12" panose="02020600000000000000" pitchFamily="18" charset="-127"/>
                    <a:ea typeface="a고딕12" panose="02020600000000000000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sz="2000"/>
                  <a:t>개 입력데이터의 집합인 미니배치 </a:t>
                </a:r>
                <a:r>
                  <a:rPr lang="en-US" altLang="ko-KR" sz="2000"/>
                  <a:t>:</a:t>
                </a:r>
                <a:r>
                  <a:rPr lang="ko-KR" altLang="en-US" sz="2000"/>
                  <a:t> </a:t>
                </a:r>
                <a:br>
                  <a:rPr lang="en-US" altLang="ko-KR" sz="2000"/>
                </a:b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2000"/>
              </a:p>
              <a:p>
                <a:pPr marL="228600" lvl="1"/>
                <a:r>
                  <a:rPr lang="ko-KR" altLang="en-US" sz="2000"/>
                  <a:t>평균 </a:t>
                </a:r>
                <a:r>
                  <a:rPr lang="en-US" altLang="ko-KR" sz="200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2000"/>
                  <a:t>   /   </a:t>
                </a:r>
                <a:r>
                  <a:rPr lang="ko-KR" altLang="en-US" sz="2000"/>
                  <a:t>분산 </a:t>
                </a:r>
                <a:r>
                  <a:rPr lang="en-US" altLang="ko-KR" sz="200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sz="2000"/>
              </a:p>
              <a:p>
                <a:pPr marL="228600" lvl="1"/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sz="2000"/>
                  <a:t> : </a:t>
                </a:r>
                <a:r>
                  <a:rPr lang="ko-KR" altLang="en-US" sz="2000"/>
                  <a:t>작은 값 </a:t>
                </a:r>
                <a:r>
                  <a:rPr lang="en-US" altLang="ko-KR" sz="2000"/>
                  <a:t>(ex.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altLang="ko-KR" sz="2000"/>
                  <a:t>)</a:t>
                </a:r>
              </a:p>
              <a:p>
                <a:pPr marL="228600" lvl="1"/>
                <a:r>
                  <a:rPr lang="ko-KR" altLang="en-US" sz="2000"/>
                  <a:t>입력데이터를 평균</a:t>
                </a:r>
                <a:r>
                  <a:rPr lang="en-US" altLang="ko-KR" sz="2000"/>
                  <a:t> 0, </a:t>
                </a:r>
                <a:r>
                  <a:rPr lang="ko-KR" altLang="en-US" sz="2000"/>
                  <a:t>분산 </a:t>
                </a:r>
                <a:r>
                  <a:rPr lang="en-US" altLang="ko-KR" sz="2000"/>
                  <a:t>1</a:t>
                </a:r>
                <a:r>
                  <a:rPr lang="ko-KR" altLang="en-US" sz="2000"/>
                  <a:t>인 데이터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ko-KR" altLang="en-US" sz="2000"/>
                  <a:t> 으로 변환</a:t>
                </a:r>
                <a:endParaRPr lang="en-US" altLang="ko-KR" sz="2000"/>
              </a:p>
              <a:p>
                <a:pPr marL="228600" lvl="1"/>
                <a:r>
                  <a:rPr lang="ko-KR" altLang="en-US" sz="2000"/>
                  <a:t>정규화된 데이터에 고유한 </a:t>
                </a:r>
                <a:br>
                  <a:rPr lang="en-US" altLang="ko-KR" sz="2000"/>
                </a:br>
                <a:r>
                  <a:rPr lang="ko-KR" altLang="en-US" sz="2000"/>
                  <a:t>확대</a:t>
                </a:r>
                <a:r>
                  <a:rPr lang="en-US" altLang="ko-KR" sz="2000" baseline="30000"/>
                  <a:t>scale</a:t>
                </a:r>
                <a:r>
                  <a:rPr lang="en-US" altLang="ko-KR" sz="2000"/>
                  <a:t>(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000"/>
                  <a:t>)</a:t>
                </a:r>
                <a:r>
                  <a:rPr lang="ko-KR" altLang="en-US" sz="2000"/>
                  <a:t>와 이동</a:t>
                </a:r>
                <a:r>
                  <a:rPr lang="en-US" altLang="ko-KR" sz="2000" baseline="30000"/>
                  <a:t>shift</a:t>
                </a:r>
                <a:r>
                  <a:rPr lang="en-US" altLang="ko-KR" sz="2000"/>
                  <a:t>(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2000"/>
                  <a:t>) </a:t>
                </a:r>
                <a:r>
                  <a:rPr lang="ko-KR" altLang="en-US" sz="2000"/>
                  <a:t>변환을 수행</a:t>
                </a:r>
                <a:endParaRPr lang="en-US" altLang="ko-KR" sz="2000"/>
              </a:p>
              <a:p>
                <a:pPr marL="496887" lvl="2"/>
                <a14:m>
                  <m:oMath xmlns:m="http://schemas.openxmlformats.org/officeDocument/2006/math">
                    <m:r>
                      <a:rPr lang="ko-KR" altLang="en-US" sz="18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800"/>
                  <a:t>,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sz="1800"/>
                  <a:t> 부터 시작</a:t>
                </a:r>
                <a:r>
                  <a:rPr lang="en-US" altLang="ko-KR" sz="1800"/>
                  <a:t>, </a:t>
                </a:r>
                <a:r>
                  <a:rPr lang="ko-KR" altLang="en-US" sz="1800"/>
                  <a:t>학습하면서 조정</a:t>
                </a: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20987025-019B-4454-A077-BA73CC7F4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378" y="2606232"/>
                <a:ext cx="4580659" cy="3925233"/>
              </a:xfrm>
              <a:prstGeom prst="rect">
                <a:avLst/>
              </a:prstGeom>
              <a:blipFill>
                <a:blip r:embed="rId2"/>
                <a:stretch>
                  <a:fillRect l="-2397" b="-20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1E6BFD-0F0B-43C3-8E22-954B66817A64}"/>
              </a:ext>
            </a:extLst>
          </p:cNvPr>
          <p:cNvGrpSpPr/>
          <p:nvPr/>
        </p:nvGrpSpPr>
        <p:grpSpPr>
          <a:xfrm>
            <a:off x="554759" y="2726305"/>
            <a:ext cx="3546763" cy="3508243"/>
            <a:chOff x="628650" y="2606231"/>
            <a:chExt cx="3546763" cy="3508243"/>
          </a:xfrm>
        </p:grpSpPr>
        <p:pic>
          <p:nvPicPr>
            <p:cNvPr id="12" name="그림 11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3F9D42AA-E07A-4238-AEFF-80832419F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" t="27513" r="42179" b="6985"/>
            <a:stretch/>
          </p:blipFill>
          <p:spPr>
            <a:xfrm>
              <a:off x="628650" y="2606231"/>
              <a:ext cx="3519055" cy="2944867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4A0350F3-4272-44AE-8DDD-8AC685DC2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" t="15233" r="48979" b="76251"/>
            <a:stretch/>
          </p:blipFill>
          <p:spPr>
            <a:xfrm>
              <a:off x="1081809" y="5731548"/>
              <a:ext cx="3093604" cy="382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591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8D478-AB6E-4E82-9363-97D3556AC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5781964" cy="5819405"/>
          </a:xfrm>
        </p:spPr>
        <p:txBody>
          <a:bodyPr/>
          <a:lstStyle/>
          <a:p>
            <a:r>
              <a:rPr lang="ko-KR" altLang="en-US"/>
              <a:t>배치 정규화 알고리즘</a:t>
            </a:r>
            <a:endParaRPr lang="en-US" altLang="ko-KR"/>
          </a:p>
          <a:p>
            <a:pPr lvl="1"/>
            <a:r>
              <a:rPr lang="ko-KR" altLang="en-US"/>
              <a:t>이 처리를 활성화 함수의 앞</a:t>
            </a:r>
            <a:r>
              <a:rPr lang="en-US" altLang="ko-KR"/>
              <a:t>(</a:t>
            </a:r>
            <a:r>
              <a:rPr lang="ko-KR" altLang="en-US"/>
              <a:t>또는 뒤</a:t>
            </a:r>
            <a:r>
              <a:rPr lang="en-US" altLang="ko-KR"/>
              <a:t>)</a:t>
            </a:r>
            <a:r>
              <a:rPr lang="ko-KR" altLang="en-US"/>
              <a:t>에 삽입함으로써 데이터 분포가 덜 치우치게 할 수 있다</a:t>
            </a:r>
            <a:r>
              <a:rPr lang="en-US" altLang="ko-KR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6.3  </a:t>
            </a:r>
            <a:r>
              <a:rPr lang="ko-KR" altLang="en-US"/>
              <a:t>배치 정규화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FFC00BF9-EDB2-44EF-8D3C-D3E6F711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CF9A6-CB91-46E0-A7B8-8079740E0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41"/>
          <a:stretch/>
        </p:blipFill>
        <p:spPr>
          <a:xfrm>
            <a:off x="6191071" y="1176940"/>
            <a:ext cx="2753878" cy="24984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DB059D-440A-4F15-833E-32F0400C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969466"/>
            <a:ext cx="7975600" cy="288853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08F654-BA3C-43A1-B0C4-CF3BD0118F42}"/>
              </a:ext>
            </a:extLst>
          </p:cNvPr>
          <p:cNvGrpSpPr/>
          <p:nvPr/>
        </p:nvGrpSpPr>
        <p:grpSpPr>
          <a:xfrm>
            <a:off x="628650" y="3646161"/>
            <a:ext cx="3236912" cy="369332"/>
            <a:chOff x="4689366" y="3547766"/>
            <a:chExt cx="323691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DFF895-A901-4EBB-8CEE-82A594F27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3673" y="3547766"/>
              <a:ext cx="313260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배치 정규화의 계산 그래프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E3BC984-052D-4A90-966B-2F4A0A2DF98F}"/>
                </a:ext>
              </a:extLst>
            </p:cNvPr>
            <p:cNvSpPr/>
            <p:nvPr/>
          </p:nvSpPr>
          <p:spPr>
            <a:xfrm>
              <a:off x="4689366" y="3568392"/>
              <a:ext cx="104307" cy="328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6DA883-A157-4D1C-A91D-D7D7A8481B41}"/>
              </a:ext>
            </a:extLst>
          </p:cNvPr>
          <p:cNvSpPr/>
          <p:nvPr/>
        </p:nvSpPr>
        <p:spPr>
          <a:xfrm>
            <a:off x="732957" y="2892208"/>
            <a:ext cx="5435349" cy="65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lvl="3" indent="-176213" defTabSz="914400">
              <a:lnSpc>
                <a:spcPct val="110000"/>
              </a:lnSpc>
              <a:buFont typeface="a고딕12" panose="02020600000000000000" pitchFamily="18" charset="-127"/>
              <a:buChar char="*"/>
            </a:pPr>
            <a:r>
              <a:rPr lang="en-US" altLang="ko-KR" sz="1100">
                <a:solidFill>
                  <a:prstClr val="black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Sergey Ioffe and Christian Szegedy(2015) : Batch Normalization: Accelerating Deep Network Training by Reducing Internal Covariate Shift.</a:t>
            </a:r>
          </a:p>
          <a:p>
            <a:pPr marL="176213" lvl="3" indent="-176213" defTabSz="914400">
              <a:lnSpc>
                <a:spcPct val="110000"/>
              </a:lnSpc>
              <a:buFont typeface="a고딕12" panose="02020600000000000000" pitchFamily="18" charset="-127"/>
              <a:buChar char="*"/>
            </a:pPr>
            <a:r>
              <a:rPr lang="en-US" altLang="ko-KR" sz="1100">
                <a:solidFill>
                  <a:prstClr val="black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Dmytro Mishkin and Jiri Matas(2015) : All you need is a good init.</a:t>
            </a:r>
          </a:p>
        </p:txBody>
      </p:sp>
    </p:spTree>
    <p:extLst>
      <p:ext uri="{BB962C8B-B14F-4D97-AF65-F5344CB8AC3E}">
        <p14:creationId xmlns:p14="http://schemas.microsoft.com/office/powerpoint/2010/main" val="3747692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080A9-C5BF-4D85-8219-E70228D69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배치 정규화의 효과</a:t>
            </a:r>
            <a:endParaRPr lang="en-US" altLang="ko-KR"/>
          </a:p>
          <a:p>
            <a:pPr lvl="1"/>
            <a:r>
              <a:rPr lang="ko-KR" altLang="en-US"/>
              <a:t>배치 정규화를 사용할 때의 학습 진도가 빠름</a:t>
            </a:r>
            <a:endParaRPr lang="en-US" altLang="ko-KR"/>
          </a:p>
          <a:p>
            <a:pPr lvl="2"/>
            <a:r>
              <a:rPr lang="ko-KR" altLang="en-US"/>
              <a:t>배치 정규화를 이용하지 않는 경우 초기값이 잘 분포되어 있지 않으면 학습이 전혀 진행되지 않는 경우도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배치 정규화를 사용하면 학습이 빨라지며</a:t>
            </a:r>
            <a:r>
              <a:rPr lang="en-US" altLang="ko-KR"/>
              <a:t>, </a:t>
            </a:r>
            <a:r>
              <a:rPr lang="ko-KR" altLang="en-US"/>
              <a:t>가중치 초기값에 크게 의존하지 않아도 된다</a:t>
            </a:r>
            <a:r>
              <a:rPr lang="en-US" altLang="ko-KR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6.3  </a:t>
            </a:r>
            <a:r>
              <a:rPr lang="ko-KR" altLang="en-US"/>
              <a:t>배치 정규화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6131184-3DD8-4827-BE56-31C02E77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A2FA6D-6D82-4DF9-B665-B8B8702B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36" y="3986535"/>
            <a:ext cx="3445164" cy="27459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3CFE3E-103C-4B0A-92EF-5AA58C6C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18" y="3565237"/>
            <a:ext cx="3517532" cy="31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6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C0586-EBB9-4A83-8985-DB85A594E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4234355"/>
          </a:xfrm>
        </p:spPr>
        <p:txBody>
          <a:bodyPr/>
          <a:lstStyle/>
          <a:p>
            <a:r>
              <a:rPr lang="ko-KR" altLang="en-US">
                <a:solidFill>
                  <a:srgbClr val="D30037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오버피팅</a:t>
            </a:r>
            <a:r>
              <a:rPr lang="ko-KR" altLang="en-US">
                <a:solidFill>
                  <a:srgbClr val="D30037"/>
                </a:solidFill>
              </a:rPr>
              <a:t> </a:t>
            </a:r>
            <a:r>
              <a:rPr lang="en-US" altLang="ko-KR" baseline="30000">
                <a:solidFill>
                  <a:srgbClr val="D30037"/>
                </a:solidFill>
              </a:rPr>
              <a:t>overfitting</a:t>
            </a:r>
          </a:p>
          <a:p>
            <a:pPr lvl="1"/>
            <a:r>
              <a:rPr lang="ko-KR" altLang="en-US"/>
              <a:t>신경망이 훈련 데이터에만 지나치게 적응되어 </a:t>
            </a:r>
            <a:br>
              <a:rPr lang="en-US" altLang="ko-KR"/>
            </a:br>
            <a:r>
              <a:rPr lang="ko-KR" altLang="en-US"/>
              <a:t>그 외의 데이터에는 제대로 대응하지 못하는 상태</a:t>
            </a:r>
            <a:endParaRPr lang="en-US" altLang="ko-KR"/>
          </a:p>
          <a:p>
            <a:pPr lvl="2"/>
            <a:r>
              <a:rPr lang="ko-KR" altLang="en-US"/>
              <a:t>기계학습은 범용 성능을 지향</a:t>
            </a:r>
            <a:r>
              <a:rPr lang="en-US" altLang="ko-KR"/>
              <a:t>, </a:t>
            </a:r>
            <a:r>
              <a:rPr lang="ko-KR" altLang="en-US"/>
              <a:t>훈련 데이터 이외에 대해서도 바르게 식별해내는 모델이 바람직</a:t>
            </a:r>
            <a:endParaRPr lang="en-US" altLang="ko-KR"/>
          </a:p>
          <a:p>
            <a:r>
              <a:rPr lang="ko-KR" altLang="en-US"/>
              <a:t>오버피팅이 발생하는 경우</a:t>
            </a:r>
            <a:endParaRPr lang="en-US" altLang="ko-KR"/>
          </a:p>
          <a:p>
            <a:pPr lvl="1"/>
            <a:r>
              <a:rPr lang="ko-KR" altLang="en-US"/>
              <a:t>매개변수가 많고 표현력이 높은 모델</a:t>
            </a:r>
            <a:endParaRPr lang="en-US" altLang="ko-KR"/>
          </a:p>
          <a:p>
            <a:pPr lvl="1"/>
            <a:r>
              <a:rPr lang="ko-KR" altLang="en-US"/>
              <a:t>훈련 데이터가 적음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6.4  </a:t>
            </a:r>
            <a:r>
              <a:rPr lang="ko-KR" altLang="en-US"/>
              <a:t>바른 학습을 위해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D93916-27BC-48F0-A2BF-0B797B1D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2" name="그림 11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5B124CB8-C9C1-4469-86A4-BE0D82D44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2"/>
          <a:stretch/>
        </p:blipFill>
        <p:spPr>
          <a:xfrm>
            <a:off x="1524714" y="5101927"/>
            <a:ext cx="6095286" cy="17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75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C0586-EBB9-4A83-8985-DB85A594E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오버피팅 방지를 위한 방법</a:t>
            </a:r>
            <a:endParaRPr lang="en-US" altLang="ko-KR"/>
          </a:p>
          <a:p>
            <a:pPr lvl="1"/>
            <a:r>
              <a:rPr lang="ko-KR" altLang="en-US"/>
              <a:t>모델 크기 줄이기</a:t>
            </a:r>
            <a:endParaRPr lang="en-US" altLang="ko-KR"/>
          </a:p>
          <a:p>
            <a:pPr lvl="2"/>
            <a:r>
              <a:rPr lang="ko-KR" altLang="en-US"/>
              <a:t>층</a:t>
            </a:r>
            <a:r>
              <a:rPr lang="en-US" altLang="ko-KR"/>
              <a:t>, </a:t>
            </a:r>
            <a:r>
              <a:rPr lang="ko-KR" altLang="en-US"/>
              <a:t>뉴런의 개수 등 학습해야 할 파라미터의 개수를 줄임</a:t>
            </a:r>
            <a:endParaRPr lang="en-US" altLang="ko-KR"/>
          </a:p>
          <a:p>
            <a:pPr lvl="1"/>
            <a:r>
              <a:rPr lang="en-US" altLang="ko-KR"/>
              <a:t>Early stopping</a:t>
            </a:r>
          </a:p>
          <a:p>
            <a:pPr lvl="2"/>
            <a:r>
              <a:rPr lang="ko-KR" altLang="en-US"/>
              <a:t>학습을 일찍 중단</a:t>
            </a:r>
            <a:endParaRPr lang="en-US" altLang="ko-KR"/>
          </a:p>
          <a:p>
            <a:pPr lvl="1"/>
            <a:r>
              <a:rPr lang="ko-KR" altLang="en-US"/>
              <a:t>가중치 감소</a:t>
            </a:r>
            <a:endParaRPr lang="en-US" altLang="ko-KR"/>
          </a:p>
          <a:p>
            <a:pPr lvl="2"/>
            <a:r>
              <a:rPr lang="ko-KR" altLang="en-US"/>
              <a:t>학습 파라미터의 값이 크면 그에 상응하는 큰 패널티를 부과</a:t>
            </a:r>
            <a:endParaRPr lang="en-US" altLang="ko-KR"/>
          </a:p>
          <a:p>
            <a:pPr lvl="3"/>
            <a:r>
              <a:rPr lang="en-US" altLang="ko-KR"/>
              <a:t>L2 Regularization, L1 Regularization, L∞ Regularization</a:t>
            </a:r>
          </a:p>
          <a:p>
            <a:pPr lvl="1"/>
            <a:r>
              <a:rPr lang="en-US" altLang="ko-KR"/>
              <a:t>Dropout</a:t>
            </a:r>
          </a:p>
          <a:p>
            <a:pPr lvl="2"/>
            <a:r>
              <a:rPr lang="ko-KR" altLang="en-US"/>
              <a:t>일부 뉴런을 꺼서 학습</a:t>
            </a:r>
            <a:r>
              <a:rPr lang="en-US" altLang="ko-KR"/>
              <a:t>, </a:t>
            </a:r>
            <a:r>
              <a:rPr lang="ko-KR" altLang="en-US"/>
              <a:t>일종의 앙상블</a:t>
            </a:r>
            <a:r>
              <a:rPr lang="en-US" altLang="ko-KR" baseline="30000"/>
              <a:t>ensemble</a:t>
            </a:r>
            <a:r>
              <a:rPr lang="en-US" altLang="ko-KR"/>
              <a:t> </a:t>
            </a:r>
            <a:r>
              <a:rPr lang="ko-KR" altLang="en-US"/>
              <a:t>효과를 냄</a:t>
            </a:r>
            <a:endParaRPr lang="en-US" altLang="ko-KR"/>
          </a:p>
          <a:p>
            <a:pPr lvl="2"/>
            <a:r>
              <a:rPr lang="ko-KR" altLang="en-US"/>
              <a:t>학습 시 삭제할 뉴런을 무작위로 선택</a:t>
            </a:r>
            <a:r>
              <a:rPr lang="en-US" altLang="ko-KR"/>
              <a:t>, </a:t>
            </a:r>
            <a:r>
              <a:rPr lang="ko-KR" altLang="en-US"/>
              <a:t>테스트 시 모든 뉴런을 사용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6.4  </a:t>
            </a:r>
            <a:r>
              <a:rPr lang="ko-KR" altLang="en-US"/>
              <a:t>바른 학습을 위해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84579FB-E1AE-4A97-84F8-9E162355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32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74579-4327-4D7C-B249-312E39F3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신경망 학습의 목적 </a:t>
            </a:r>
            <a:r>
              <a:rPr lang="en-US" altLang="ko-KR"/>
              <a:t>: </a:t>
            </a:r>
            <a:r>
              <a:rPr lang="ko-KR" altLang="en-US">
                <a:solidFill>
                  <a:srgbClr val="D30037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최적화</a:t>
            </a:r>
            <a:r>
              <a:rPr lang="ko-KR" altLang="en-US">
                <a:solidFill>
                  <a:srgbClr val="D30037"/>
                </a:solidFill>
              </a:rPr>
              <a:t> </a:t>
            </a:r>
            <a:r>
              <a:rPr lang="en-US" altLang="ko-KR" baseline="30000">
                <a:solidFill>
                  <a:srgbClr val="D30037"/>
                </a:solidFill>
              </a:rPr>
              <a:t>optimization</a:t>
            </a:r>
            <a:r>
              <a:rPr lang="en-US" altLang="ko-KR"/>
              <a:t> </a:t>
            </a:r>
          </a:p>
          <a:p>
            <a:pPr lvl="1"/>
            <a:r>
              <a:rPr lang="ko-KR" altLang="en-US" spc="-20"/>
              <a:t>손실 함수의 값을 최대한 줄이는 매개변수의 최적값을 찾는 것</a:t>
            </a:r>
            <a:endParaRPr lang="en-US" altLang="ko-KR" spc="-20"/>
          </a:p>
          <a:p>
            <a:pPr lvl="2"/>
            <a:r>
              <a:rPr lang="ko-KR" altLang="en-US"/>
              <a:t>매개변수 공간은 매우 넓고 복잡하다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다층 신경망에서는 매개변수의 수가 증가</a:t>
            </a:r>
            <a:endParaRPr lang="en-US" altLang="ko-KR"/>
          </a:p>
          <a:p>
            <a:pPr marL="306388" lvl="1" indent="0">
              <a:buNone/>
            </a:pPr>
            <a:r>
              <a:rPr lang="en-US" altLang="ko-KR">
                <a:sym typeface="Wingdings" panose="05000000000000000000" pitchFamily="2" charset="2"/>
              </a:rPr>
              <a:t>	 </a:t>
            </a:r>
            <a:r>
              <a:rPr lang="ko-KR" altLang="en-US"/>
              <a:t>최적의 솔루션을 찾기 힘들다</a:t>
            </a:r>
            <a:r>
              <a:rPr lang="en-US" altLang="ko-KR"/>
              <a:t>.</a:t>
            </a:r>
          </a:p>
          <a:p>
            <a:r>
              <a:rPr lang="ko-KR" altLang="en-US"/>
              <a:t>따라서 가중치 매개변수의 최적값을 탐색하는 다양한 </a:t>
            </a:r>
            <a:br>
              <a:rPr lang="en-US" altLang="ko-KR"/>
            </a:br>
            <a:r>
              <a:rPr lang="ko-KR" altLang="en-US"/>
              <a:t>최적화 방법이 존재한다</a:t>
            </a:r>
            <a:r>
              <a:rPr lang="en-US" altLang="ko-KR"/>
              <a:t>.</a:t>
            </a:r>
          </a:p>
          <a:p>
            <a:pPr marL="628650" lvl="2">
              <a:spcAft>
                <a:spcPts val="0"/>
              </a:spcAft>
            </a:pPr>
            <a:r>
              <a:rPr lang="en-US" altLang="ko-KR" sz="2000">
                <a:latin typeface="+mn-ea"/>
              </a:rPr>
              <a:t>Stochastic Gradient Descent(SGD) / </a:t>
            </a:r>
            <a:br>
              <a:rPr lang="en-US" altLang="ko-KR" sz="2000">
                <a:latin typeface="+mn-ea"/>
              </a:rPr>
            </a:br>
            <a:r>
              <a:rPr lang="en-US" altLang="ko-KR" sz="2000">
                <a:latin typeface="+mn-ea"/>
              </a:rPr>
              <a:t>Batch Gradient Descent(BGD) / Mini-batch Gradient Descent</a:t>
            </a:r>
          </a:p>
          <a:p>
            <a:pPr marL="628650" lvl="2">
              <a:spcAft>
                <a:spcPts val="0"/>
              </a:spcAft>
            </a:pPr>
            <a:r>
              <a:rPr lang="en-US" altLang="ko-KR" sz="2000">
                <a:latin typeface="+mn-ea"/>
              </a:rPr>
              <a:t>Momentum		- Nesterov Accelerated Gradient</a:t>
            </a:r>
          </a:p>
          <a:p>
            <a:pPr marL="628650" lvl="2">
              <a:spcAft>
                <a:spcPts val="0"/>
              </a:spcAft>
            </a:pPr>
            <a:r>
              <a:rPr lang="en-US" altLang="ko-KR" sz="2000">
                <a:latin typeface="+mn-ea"/>
              </a:rPr>
              <a:t>AdaGrad			- AdaDelta</a:t>
            </a:r>
          </a:p>
          <a:p>
            <a:pPr marL="628650" lvl="2">
              <a:spcAft>
                <a:spcPts val="0"/>
              </a:spcAft>
            </a:pPr>
            <a:r>
              <a:rPr lang="en-US" altLang="ko-KR" sz="2000">
                <a:latin typeface="+mn-ea"/>
              </a:rPr>
              <a:t>RMSprop	     - Adam	- AdaMax	- Nadam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6075B8-43A2-416C-A368-5A54FD40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289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274DD3-3C3A-4904-83BD-3802FB361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867572"/>
                <a:ext cx="8534402" cy="5808119"/>
              </a:xfrm>
            </p:spPr>
            <p:txBody>
              <a:bodyPr/>
              <a:lstStyle/>
              <a:p>
                <a:r>
                  <a:rPr lang="ko-KR" altLang="en-US">
                    <a:solidFill>
                      <a:srgbClr val="D30037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가중치 감소</a:t>
                </a:r>
                <a:r>
                  <a:rPr lang="ko-KR" altLang="en-US" baseline="30000">
                    <a:solidFill>
                      <a:srgbClr val="D30037"/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 </a:t>
                </a:r>
                <a:r>
                  <a:rPr lang="en-US" altLang="ko-KR" baseline="30000">
                    <a:solidFill>
                      <a:srgbClr val="D30037"/>
                    </a:solidFill>
                  </a:rPr>
                  <a:t>weight decay</a:t>
                </a:r>
                <a:endParaRPr lang="en-US" altLang="ko-KR">
                  <a:solidFill>
                    <a:srgbClr val="D30037"/>
                  </a:solidFill>
                </a:endParaRPr>
              </a:p>
              <a:p>
                <a:pPr lvl="1"/>
                <a:r>
                  <a:rPr lang="ko-KR" altLang="en-US"/>
                  <a:t>오버피팅은 가중치 매개변수의 값이 커서 발생하는 경우가 많다</a:t>
                </a:r>
                <a:r>
                  <a:rPr lang="en-US" altLang="ko-KR"/>
                  <a:t>.</a:t>
                </a:r>
              </a:p>
              <a:p>
                <a:pPr lvl="2"/>
                <a:r>
                  <a:rPr lang="ko-KR" altLang="en-US"/>
                  <a:t>따라서 가중치가 클수록 그에 상응하는 큰 패널티를 부과하여 오버피팅을 억제한다</a:t>
                </a:r>
                <a:r>
                  <a:rPr lang="en-US" altLang="ko-KR"/>
                  <a:t>.</a:t>
                </a:r>
              </a:p>
              <a:p>
                <a:pPr>
                  <a:spcAft>
                    <a:spcPts val="0"/>
                  </a:spcAft>
                </a:pPr>
                <a:r>
                  <a:rPr lang="en-US" altLang="ko-KR"/>
                  <a:t>L2</a:t>
                </a:r>
                <a:r>
                  <a:rPr lang="ko-KR" altLang="en-US"/>
                  <a:t> 법칙에 따른 가중치 감소</a:t>
                </a:r>
                <a:endParaRPr lang="en-US" altLang="ko-KR"/>
              </a:p>
              <a:p>
                <a:pPr lvl="1">
                  <a:spcAft>
                    <a:spcPts val="0"/>
                  </a:spcAft>
                </a:pPr>
                <a:r>
                  <a:rPr lang="ko-KR" altLang="en-US"/>
                  <a:t>신경망 학습의 목적 </a:t>
                </a:r>
                <a:r>
                  <a:rPr lang="en-US" altLang="ko-KR"/>
                  <a:t>: </a:t>
                </a:r>
                <a:r>
                  <a:rPr lang="ko-KR" altLang="en-US"/>
                  <a:t>손실 함수의 값을 줄이는 것</a:t>
                </a:r>
                <a:endParaRPr lang="en-US" altLang="ko-KR"/>
              </a:p>
              <a:p>
                <a:pPr lvl="2"/>
                <a:r>
                  <a:rPr lang="ko-KR" altLang="en-US" spc="-50"/>
                  <a:t>패널티 부과란 손실 함수의 결과에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pc="-5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pc="-5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pc="-5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l-GR" altLang="ko-KR" i="1" spc="-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ko-KR" b="1" i="1" spc="-5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spc="-5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ko-KR" spc="-5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pc="-50"/>
                  <a:t>을 더하는 것 </a:t>
                </a:r>
                <a:r>
                  <a:rPr lang="en-US" altLang="ko-KR" sz="2000" spc="-50"/>
                  <a:t>(</a:t>
                </a:r>
                <a14:m>
                  <m:oMath xmlns:m="http://schemas.openxmlformats.org/officeDocument/2006/math">
                    <m:r>
                      <a:rPr lang="en-US" altLang="ko-KR" sz="2000" b="1" spc="-5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ko-KR" sz="2000" spc="-50"/>
                  <a:t>; </a:t>
                </a:r>
                <a:r>
                  <a:rPr lang="ko-KR" altLang="en-US" sz="2000" spc="-50"/>
                  <a:t>가중치 벡터</a:t>
                </a:r>
                <a:r>
                  <a:rPr lang="en-US" altLang="ko-KR" sz="2000" spc="-50"/>
                  <a:t>)</a:t>
                </a:r>
                <a:endParaRPr lang="en-US" altLang="ko-KR" spc="-50"/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ko-KR" altLang="en-US" baseline="30000"/>
                  <a:t>람다</a:t>
                </a:r>
                <a:r>
                  <a:rPr lang="ko-KR" altLang="en-US"/>
                  <a:t>는 정규화의 세기를 조절하는 하이퍼파라미터</a:t>
                </a:r>
                <a:r>
                  <a:rPr lang="en-US" altLang="ko-KR"/>
                  <a:t>, </a:t>
                </a:r>
                <a:r>
                  <a:rPr lang="ko-KR" altLang="en-US"/>
                  <a:t>클수록 패널티 커짐</a:t>
                </a:r>
                <a:endParaRPr lang="en-US" altLang="ko-KR"/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/>
                  <a:t> 은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ko-KR" altLang="en-US"/>
                  <a:t>로 미분했을 때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ko-K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ko-KR" altLang="en-US"/>
                  <a:t>가 아닌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ko-K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ko-KR" altLang="en-US"/>
                  <a:t>의 값을 갖도록 하기 위함</a:t>
                </a:r>
                <a:endParaRPr lang="en-US" altLang="ko-KR"/>
              </a:p>
              <a:p>
                <a:pPr lvl="3">
                  <a:lnSpc>
                    <a:spcPct val="150000"/>
                  </a:lnSpc>
                </a:pPr>
                <a:r>
                  <a:rPr lang="ko-KR" altLang="en-US"/>
                  <a:t>오차역전파 시 계산한 기울기에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ko-K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ko-KR" altLang="en-US"/>
                  <a:t>를 더하게 되고</a:t>
                </a:r>
                <a:r>
                  <a:rPr lang="en-US" altLang="ko-KR"/>
                  <a:t> </a:t>
                </a:r>
                <a:r>
                  <a:rPr lang="ko-KR" altLang="en-US"/>
                  <a:t>이에 따라서 가중치 갱신은</a:t>
                </a:r>
                <a:r>
                  <a:rPr lang="en-US" altLang="ko-KR"/>
                  <a:t>			        </a:t>
                </a:r>
                <a:r>
                  <a:rPr lang="ko-KR" altLang="en-US"/>
                  <a:t>가 되므로 그만큼 가중치가 더 조절됨</a:t>
                </a:r>
                <a:endParaRPr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6274DD3-3C3A-4904-83BD-3802FB361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67572"/>
                <a:ext cx="8534402" cy="5808119"/>
              </a:xfrm>
              <a:blipFill>
                <a:blip r:embed="rId2"/>
                <a:stretch>
                  <a:fillRect l="-1786" r="-786" b="-9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6.4  </a:t>
            </a:r>
            <a:r>
              <a:rPr lang="ko-KR" altLang="en-US"/>
              <a:t>바른 학습을 위해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18AA6E-6A9C-4DB6-829F-8F2B809E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A26BDA-9DA0-4072-B62B-2F85C391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4305" y="6140161"/>
            <a:ext cx="21907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58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B42AF3-3F6A-4A55-8EF7-2A158AC32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2729841"/>
          </a:xfrm>
        </p:spPr>
        <p:txBody>
          <a:bodyPr/>
          <a:lstStyle/>
          <a:p>
            <a:r>
              <a:rPr lang="ko-KR" altLang="en-US"/>
              <a:t>가중치 감소 </a:t>
            </a:r>
            <a:r>
              <a:rPr lang="en-US" altLang="ko-KR"/>
              <a:t>–</a:t>
            </a:r>
            <a:r>
              <a:rPr lang="ko-KR" altLang="en-US"/>
              <a:t> 정규화 기법</a:t>
            </a:r>
            <a:endParaRPr lang="en-US" altLang="ko-KR"/>
          </a:p>
          <a:p>
            <a:pPr lvl="1"/>
            <a:r>
              <a:rPr lang="en-US" altLang="ko-KR"/>
              <a:t>L2 regularization</a:t>
            </a:r>
          </a:p>
          <a:p>
            <a:pPr lvl="1"/>
            <a:r>
              <a:rPr lang="en-US" altLang="ko-KR"/>
              <a:t>L1</a:t>
            </a:r>
            <a:r>
              <a:rPr lang="ko-KR" altLang="en-US"/>
              <a:t> </a:t>
            </a:r>
            <a:r>
              <a:rPr lang="en-US" altLang="ko-KR"/>
              <a:t>regularization</a:t>
            </a:r>
          </a:p>
          <a:p>
            <a:pPr lvl="1"/>
            <a:r>
              <a:rPr lang="en-US" altLang="ko-KR"/>
              <a:t>Elastic net regularization</a:t>
            </a:r>
          </a:p>
          <a:p>
            <a:pPr lvl="1"/>
            <a:r>
              <a:rPr lang="en-US" altLang="ko-KR"/>
              <a:t>Max norm constraint (L∞)</a:t>
            </a:r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6.4  </a:t>
            </a:r>
            <a:r>
              <a:rPr lang="ko-KR" altLang="en-US"/>
              <a:t>바른 학습을 위해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EE4E8-0A32-4FF8-8CF3-175BC955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941D88-5304-4204-AD1C-F88266D2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7" y="3755047"/>
            <a:ext cx="7906327" cy="29319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C6DC93-41AB-4850-A81B-817C9152B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99" y="1597891"/>
            <a:ext cx="3133866" cy="282562"/>
          </a:xfrm>
          <a:prstGeom prst="rect">
            <a:avLst/>
          </a:prstGeom>
        </p:spPr>
      </p:pic>
      <p:pic>
        <p:nvPicPr>
          <p:cNvPr id="12" name="그림 11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1D4742AC-9CAC-45F9-BF63-146173324D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638532" y="2149502"/>
            <a:ext cx="3133866" cy="2673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90C02A-F609-4781-BD8C-6005EC2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31" y="2664071"/>
            <a:ext cx="4290911" cy="2752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9B6722-E529-4A6D-8A56-99E328598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30" y="3200494"/>
            <a:ext cx="2579707" cy="2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61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B55751-133B-4E5E-AF55-93BCE66CE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6567055" cy="2161480"/>
          </a:xfrm>
        </p:spPr>
        <p:txBody>
          <a:bodyPr/>
          <a:lstStyle/>
          <a:p>
            <a:r>
              <a:rPr lang="ko-KR" altLang="en-US">
                <a:solidFill>
                  <a:srgbClr val="D30037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드롭아웃 </a:t>
            </a:r>
            <a:r>
              <a:rPr lang="en-US" altLang="ko-KR" baseline="30000">
                <a:solidFill>
                  <a:srgbClr val="D30037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dropout</a:t>
            </a:r>
          </a:p>
          <a:p>
            <a:pPr lvl="1"/>
            <a:r>
              <a:rPr lang="ko-KR" altLang="en-US"/>
              <a:t>신경망 모델이 복잡해지면 가중치 감소만으로는 대응이 어려움</a:t>
            </a:r>
            <a:endParaRPr lang="en-US" altLang="ko-KR"/>
          </a:p>
          <a:p>
            <a:pPr lvl="1"/>
            <a:r>
              <a:rPr lang="ko-KR" altLang="en-US" spc="-100"/>
              <a:t>은닉층의 뉴런을 임의로 삭제하면서 학습하는 방법</a:t>
            </a:r>
            <a:endParaRPr lang="en-US" altLang="ko-KR" spc="-1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6.4  </a:t>
            </a:r>
            <a:r>
              <a:rPr lang="ko-KR" altLang="en-US"/>
              <a:t>바른 학습을 위해</a:t>
            </a:r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F38E9FB-2723-4869-9979-0807F492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2BAA7D9-B305-44F5-BE97-B30F719F2B70}"/>
              </a:ext>
            </a:extLst>
          </p:cNvPr>
          <p:cNvGrpSpPr/>
          <p:nvPr/>
        </p:nvGrpSpPr>
        <p:grpSpPr>
          <a:xfrm>
            <a:off x="417025" y="4635851"/>
            <a:ext cx="8309950" cy="2131215"/>
            <a:chOff x="522214" y="5159737"/>
            <a:chExt cx="8309950" cy="80424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4390D0-556B-4C0C-88EF-BFC6A591BD48}"/>
                </a:ext>
              </a:extLst>
            </p:cNvPr>
            <p:cNvSpPr/>
            <p:nvPr/>
          </p:nvSpPr>
          <p:spPr>
            <a:xfrm>
              <a:off x="628650" y="5159737"/>
              <a:ext cx="8203514" cy="804246"/>
            </a:xfrm>
            <a:prstGeom prst="rect">
              <a:avLst/>
            </a:prstGeom>
            <a:solidFill>
              <a:srgbClr val="F2F2F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6000" rIns="36000" bIns="36000" anchor="ctr">
              <a:spAutoFit/>
            </a:bodyPr>
            <a:lstStyle/>
            <a:p>
              <a:pPr marL="0" lvl="2" fontAlgn="auto">
                <a:lnSpc>
                  <a:spcPct val="120000"/>
                </a:lnSpc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ko-KR" altLang="en-US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앙상블 학습</a:t>
              </a:r>
              <a:r>
                <a:rPr lang="en-US" altLang="ko-KR" baseline="30000">
                  <a:solidFill>
                    <a:schemeClr val="tx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ensemble learning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은 개별적으로 학습시킨 여러 모델의 출력을 평균 내어 추론하는 방식이다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투표 등 다른 방식도 사용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).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앙상블 학습을 수행하면 신경망의 정확도가 몇 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%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정도 개선된다는 것이 실험적으로 알려져 있다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</a:t>
              </a:r>
            </a:p>
            <a:p>
              <a:pPr marL="0" lvl="2" fontAlgn="auto">
                <a:lnSpc>
                  <a:spcPct val="120000"/>
                </a:lnSpc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드롭아웃이 학습 때 뉴런을 무작위로 삭제하는 행위가 매번 다른 모델을 학습시키는 것으로 해석할 수 있기 때문에 앙상블 학습과 밀접하다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그리고 추론 때는 뉴런의 출력에 삭제한 비율을 곱하여 앙상블 학습에서 여러 모델의 평균을 내는 것과 같은 효과를 얻는다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8965CE6-EA53-4C4C-A582-539B368526E8}"/>
                </a:ext>
              </a:extLst>
            </p:cNvPr>
            <p:cNvSpPr/>
            <p:nvPr/>
          </p:nvSpPr>
          <p:spPr>
            <a:xfrm>
              <a:off x="522214" y="5159737"/>
              <a:ext cx="106436" cy="8042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 descr="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680E6774-76EE-4014-B82B-09D21BE0C6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3" t="1" r="3324" b="1152"/>
          <a:stretch/>
        </p:blipFill>
        <p:spPr>
          <a:xfrm>
            <a:off x="6823143" y="1157369"/>
            <a:ext cx="2214073" cy="2731140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5F1EF85-833B-4360-A0CB-45B79AB2A1B3}"/>
              </a:ext>
            </a:extLst>
          </p:cNvPr>
          <p:cNvSpPr txBox="1">
            <a:spLocks/>
          </p:cNvSpPr>
          <p:nvPr/>
        </p:nvSpPr>
        <p:spPr>
          <a:xfrm>
            <a:off x="298871" y="3029052"/>
            <a:ext cx="8540331" cy="1577218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271463" indent="-271463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+mn-cs"/>
              </a:defRPr>
            </a:lvl1pPr>
            <a:lvl2pPr marL="534988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2pPr>
            <a:lvl3pPr marL="803275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나눔바른고딕 UltraLight" panose="020B0603020101020101" pitchFamily="50" charset="-127"/>
              <a:buChar char="-"/>
              <a:defRPr sz="22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3pPr>
            <a:lvl4pPr marL="1081088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고딕12" panose="02020600000000000000" pitchFamily="18" charset="-127"/>
              <a:buChar char="*"/>
              <a:defRPr sz="20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4pPr>
            <a:lvl5pPr marL="1119188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/>
              <a:t>훈련 때는 삭제할 뉴런을 무작위로 선택하고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시험 때는 모든 뉴런에 신호를 전달</a:t>
            </a:r>
            <a:endParaRPr lang="en-US" altLang="ko-KR"/>
          </a:p>
          <a:p>
            <a:pPr lvl="1"/>
            <a:r>
              <a:rPr lang="ko-KR" altLang="en-US"/>
              <a:t>시험 때는 각 뉴런의 출력에 훈련 때 삭제한 비율을 곱하여 출력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7841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F8825-2232-449C-B000-2C39631A8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드롭아웃 적용</a:t>
            </a:r>
            <a:endParaRPr lang="en-US" altLang="ko-KR"/>
          </a:p>
          <a:p>
            <a:pPr lvl="1"/>
            <a:r>
              <a:rPr lang="ko-KR" altLang="en-US"/>
              <a:t>훈련 데이터와 시험 데이터에 대한 정확도 차이가 줄어듦</a:t>
            </a:r>
            <a:endParaRPr lang="en-US" altLang="ko-KR"/>
          </a:p>
          <a:p>
            <a:pPr lvl="1"/>
            <a:r>
              <a:rPr lang="ko-KR" altLang="en-US"/>
              <a:t>훈련 데이터에 대한 정확도가 </a:t>
            </a:r>
            <a:r>
              <a:rPr lang="en-US" altLang="ko-KR"/>
              <a:t>100%</a:t>
            </a:r>
            <a:r>
              <a:rPr lang="ko-KR" altLang="en-US"/>
              <a:t>에 도달하지 않게 됨</a:t>
            </a:r>
            <a:endParaRPr lang="en-US" altLang="ko-KR"/>
          </a:p>
          <a:p>
            <a:pPr lvl="2"/>
            <a:r>
              <a:rPr lang="ko-KR" altLang="en-US"/>
              <a:t>드롭아웃을 이용하면 표현력을 높이면서도 오버피팅을 억제함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6.4  </a:t>
            </a:r>
            <a:r>
              <a:rPr lang="ko-KR" altLang="en-US"/>
              <a:t>바른 학습을 위해</a:t>
            </a:r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206ACD34-CCE5-4A2B-B1B8-B225234B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390B97A-49E8-44B0-8F15-7E6554FC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3214104"/>
            <a:ext cx="87153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A6E03-4641-47E1-9924-3F259C6F7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4356440"/>
          </a:xfrm>
        </p:spPr>
        <p:txBody>
          <a:bodyPr/>
          <a:lstStyle/>
          <a:p>
            <a:r>
              <a:rPr lang="ko-KR" altLang="en-US"/>
              <a:t>하이퍼파라미터</a:t>
            </a:r>
            <a:r>
              <a:rPr lang="ko-KR" altLang="en-US" baseline="30000"/>
              <a:t> </a:t>
            </a:r>
            <a:r>
              <a:rPr lang="en-US" altLang="ko-KR" baseline="30000"/>
              <a:t>hyperparameter, </a:t>
            </a:r>
            <a:r>
              <a:rPr lang="ko-KR" altLang="en-US" baseline="30000"/>
              <a:t>초모수</a:t>
            </a:r>
            <a:endParaRPr lang="en-US" altLang="ko-KR" baseline="30000"/>
          </a:p>
          <a:p>
            <a:pPr lvl="1"/>
            <a:r>
              <a:rPr lang="ko-KR" altLang="en-US"/>
              <a:t>뉴런 수</a:t>
            </a:r>
            <a:r>
              <a:rPr lang="en-US" altLang="ko-KR"/>
              <a:t>, </a:t>
            </a:r>
            <a:r>
              <a:rPr lang="ko-KR" altLang="en-US"/>
              <a:t>배치 크기</a:t>
            </a:r>
            <a:r>
              <a:rPr lang="en-US" altLang="ko-KR"/>
              <a:t>, </a:t>
            </a:r>
            <a:r>
              <a:rPr lang="ko-KR" altLang="en-US"/>
              <a:t>매개변수 갱신 시의 학습률과 가중치 감소 등</a:t>
            </a:r>
            <a:endParaRPr lang="en-US" altLang="ko-KR"/>
          </a:p>
          <a:p>
            <a:pPr lvl="1"/>
            <a:r>
              <a:rPr lang="ko-KR" altLang="en-US"/>
              <a:t>하이퍼파라미터를 결정하기까지는 많은 시행착오를 겪음</a:t>
            </a:r>
            <a:endParaRPr lang="en-US" altLang="ko-KR"/>
          </a:p>
          <a:p>
            <a:r>
              <a:rPr lang="ko-KR" altLang="en-US">
                <a:solidFill>
                  <a:srgbClr val="D30037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검증 데이터</a:t>
            </a:r>
            <a:r>
              <a:rPr lang="ko-KR" altLang="en-US" baseline="30000">
                <a:solidFill>
                  <a:srgbClr val="D30037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baseline="30000">
                <a:solidFill>
                  <a:srgbClr val="D30037"/>
                </a:solidFill>
              </a:rPr>
              <a:t>validation data</a:t>
            </a:r>
          </a:p>
          <a:p>
            <a:pPr lvl="1"/>
            <a:r>
              <a:rPr lang="ko-KR" altLang="en-US"/>
              <a:t>하이퍼파라미터를 평가할 때는 시험데이터를 사용해서는 안됨</a:t>
            </a:r>
            <a:endParaRPr lang="en-US" altLang="ko-KR"/>
          </a:p>
          <a:p>
            <a:pPr lvl="2"/>
            <a:r>
              <a:rPr lang="ko-KR" altLang="en-US"/>
              <a:t>하이퍼파라미터 값이 시험데이터에 오버피팅되기 때문</a:t>
            </a:r>
            <a:endParaRPr lang="en-US" altLang="ko-KR"/>
          </a:p>
          <a:p>
            <a:pPr lvl="1"/>
            <a:r>
              <a:rPr lang="ko-KR" altLang="en-US"/>
              <a:t>하이퍼파라미터를 조정하기 위한 전용 확인 데이터가 필요</a:t>
            </a:r>
            <a:endParaRPr lang="en-US" altLang="ko-KR"/>
          </a:p>
          <a:p>
            <a:pPr lvl="1"/>
            <a:r>
              <a:rPr lang="ko-KR" altLang="en-US"/>
              <a:t>훈련데이터를 </a:t>
            </a:r>
            <a:r>
              <a:rPr lang="en-US" altLang="ko-KR"/>
              <a:t>20% </a:t>
            </a:r>
            <a:r>
              <a:rPr lang="ko-KR" altLang="en-US"/>
              <a:t>정도로 나누어 사용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6.5  </a:t>
            </a:r>
            <a:r>
              <a:rPr lang="ko-KR" altLang="en-US"/>
              <a:t>적절한 하이퍼파라미터 값 찾기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DFDE5-2226-4271-91B7-F47747B0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34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752031-7ED3-4AC1-87CE-617D0A8DCF54}"/>
              </a:ext>
            </a:extLst>
          </p:cNvPr>
          <p:cNvGrpSpPr/>
          <p:nvPr/>
        </p:nvGrpSpPr>
        <p:grpSpPr>
          <a:xfrm>
            <a:off x="417025" y="5334145"/>
            <a:ext cx="8309950" cy="1198139"/>
            <a:chOff x="522214" y="5335792"/>
            <a:chExt cx="8309950" cy="45213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89E0BE-4EE0-489C-B31D-060FE66A4D55}"/>
                </a:ext>
              </a:extLst>
            </p:cNvPr>
            <p:cNvSpPr/>
            <p:nvPr/>
          </p:nvSpPr>
          <p:spPr>
            <a:xfrm>
              <a:off x="628650" y="5335792"/>
              <a:ext cx="8203514" cy="452136"/>
            </a:xfrm>
            <a:prstGeom prst="rect">
              <a:avLst/>
            </a:prstGeom>
            <a:solidFill>
              <a:srgbClr val="F2F2F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6000" rIns="36000" bIns="36000" anchor="ctr">
              <a:spAutoFit/>
            </a:bodyPr>
            <a:lstStyle/>
            <a:p>
              <a:pPr marL="0" lvl="2" fontAlgn="auto">
                <a:lnSpc>
                  <a:spcPct val="120000"/>
                </a:lnSpc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•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훈련 데이터 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: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매개변수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가중치와 편향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)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학습</a:t>
              </a:r>
              <a:endParaRPr lang="en-US" altLang="ko-KR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marL="0" lvl="2" fontAlgn="auto">
                <a:lnSpc>
                  <a:spcPct val="120000"/>
                </a:lnSpc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•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검증 데이터 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: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하이퍼파라미터 성능 평가</a:t>
              </a:r>
              <a:endParaRPr lang="en-US" altLang="ko-KR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marL="0" lvl="2" fontAlgn="auto">
                <a:lnSpc>
                  <a:spcPct val="120000"/>
                </a:lnSpc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•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시험 데이터 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: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신경망의 범용 성능 평가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,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마지막에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(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이상적으로는 한 번만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)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이용</a:t>
              </a:r>
              <a:endParaRPr lang="en-US" altLang="ko-KR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6CEC1D0-A3B3-44FD-AFEB-1533FBF71CFB}"/>
                </a:ext>
              </a:extLst>
            </p:cNvPr>
            <p:cNvSpPr/>
            <p:nvPr/>
          </p:nvSpPr>
          <p:spPr>
            <a:xfrm>
              <a:off x="522214" y="5335792"/>
              <a:ext cx="106436" cy="4521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4634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8B8314-9387-44E0-955F-621A61712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4879660"/>
          </a:xfrm>
        </p:spPr>
        <p:txBody>
          <a:bodyPr/>
          <a:lstStyle/>
          <a:p>
            <a:r>
              <a:rPr lang="ko-KR" altLang="en-US"/>
              <a:t>하이퍼파라미터 최적화</a:t>
            </a:r>
            <a:endParaRPr lang="en-US" altLang="ko-KR"/>
          </a:p>
          <a:p>
            <a:pPr lvl="1"/>
            <a:r>
              <a:rPr lang="en-US" altLang="ko-KR"/>
              <a:t>'</a:t>
            </a:r>
            <a:r>
              <a:rPr lang="ko-KR" altLang="en-US"/>
              <a:t>최적값</a:t>
            </a:r>
            <a:r>
              <a:rPr lang="en-US" altLang="ko-KR"/>
              <a:t>'</a:t>
            </a:r>
            <a:r>
              <a:rPr lang="ko-KR" altLang="en-US"/>
              <a:t>이 존재하는 범위를 조금씩 줄여간다는 것</a:t>
            </a:r>
            <a:endParaRPr lang="en-US" altLang="ko-KR"/>
          </a:p>
          <a:p>
            <a:pPr lvl="1"/>
            <a:r>
              <a:rPr lang="ko-KR" altLang="en-US"/>
              <a:t>대략적인 범위를 설정하고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/>
              <a:t> 무작위로 하이퍼파라미터 값을 골라낸</a:t>
            </a:r>
            <a:r>
              <a:rPr lang="en-US" altLang="ko-KR"/>
              <a:t>(</a:t>
            </a:r>
            <a:r>
              <a:rPr lang="ko-KR" altLang="en-US"/>
              <a:t>샘플링</a:t>
            </a:r>
            <a:r>
              <a:rPr lang="en-US" altLang="ko-KR"/>
              <a:t>)</a:t>
            </a:r>
            <a:r>
              <a:rPr lang="ko-KR" altLang="en-US"/>
              <a:t> 후</a:t>
            </a:r>
            <a:r>
              <a:rPr lang="en-US" altLang="ko-KR"/>
              <a:t>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</a:t>
            </a:r>
            <a:r>
              <a:rPr lang="ko-KR" altLang="en-US"/>
              <a:t>그 값으로 정확도를 평가</a:t>
            </a:r>
            <a:endParaRPr lang="en-US" altLang="ko-KR"/>
          </a:p>
          <a:p>
            <a:pPr lvl="1"/>
            <a:r>
              <a:rPr lang="ko-KR" altLang="en-US"/>
              <a:t>최적화 단계</a:t>
            </a:r>
            <a:endParaRPr lang="en-US" altLang="ko-KR"/>
          </a:p>
          <a:p>
            <a:pPr marL="1349375" lvl="2" indent="-774700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altLang="ko-KR" sz="1800">
                <a:latin typeface="a고딕16" panose="02020600000000000000" pitchFamily="18" charset="-127"/>
                <a:ea typeface="a고딕16" panose="02020600000000000000" pitchFamily="18" charset="-127"/>
              </a:rPr>
              <a:t>0</a:t>
            </a:r>
            <a:r>
              <a:rPr lang="ko-KR" altLang="en-US" sz="1800">
                <a:latin typeface="a고딕16" panose="02020600000000000000" pitchFamily="18" charset="-127"/>
                <a:ea typeface="a고딕16" panose="02020600000000000000" pitchFamily="18" charset="-127"/>
              </a:rPr>
              <a:t>단계</a:t>
            </a:r>
            <a:r>
              <a:rPr lang="ko-KR" altLang="en-US" sz="1800"/>
              <a:t> </a:t>
            </a:r>
            <a:r>
              <a:rPr lang="en-US" altLang="ko-KR" sz="1800"/>
              <a:t>: </a:t>
            </a:r>
            <a:r>
              <a:rPr lang="ko-KR" altLang="en-US" sz="1800"/>
              <a:t>하이퍼파라미터 값의 범위를 설정</a:t>
            </a:r>
            <a:endParaRPr lang="en-US" altLang="ko-KR" sz="1800"/>
          </a:p>
          <a:p>
            <a:pPr marL="1349375" lvl="2" indent="-774700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altLang="ko-KR" sz="1800">
                <a:latin typeface="a고딕16" panose="02020600000000000000" pitchFamily="18" charset="-127"/>
                <a:ea typeface="a고딕16" panose="02020600000000000000" pitchFamily="18" charset="-127"/>
              </a:rPr>
              <a:t>1</a:t>
            </a:r>
            <a:r>
              <a:rPr lang="ko-KR" altLang="en-US" sz="1800">
                <a:latin typeface="a고딕16" panose="02020600000000000000" pitchFamily="18" charset="-127"/>
                <a:ea typeface="a고딕16" panose="02020600000000000000" pitchFamily="18" charset="-127"/>
              </a:rPr>
              <a:t>단계 </a:t>
            </a:r>
            <a:r>
              <a:rPr lang="en-US" altLang="ko-KR" sz="1800"/>
              <a:t>: </a:t>
            </a:r>
            <a:r>
              <a:rPr lang="ko-KR" altLang="en-US" sz="1800"/>
              <a:t>설정된 범위에서 하이퍼파라미터의 값을 무작위로 추출</a:t>
            </a:r>
            <a:endParaRPr lang="en-US" altLang="ko-KR" sz="1800"/>
          </a:p>
          <a:p>
            <a:pPr marL="1349375" lvl="2" indent="-774700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altLang="ko-KR" sz="1800">
                <a:latin typeface="a고딕16" panose="02020600000000000000" pitchFamily="18" charset="-127"/>
                <a:ea typeface="a고딕16" panose="02020600000000000000" pitchFamily="18" charset="-127"/>
              </a:rPr>
              <a:t>2</a:t>
            </a:r>
            <a:r>
              <a:rPr lang="ko-KR" altLang="en-US" sz="1800">
                <a:latin typeface="a고딕16" panose="02020600000000000000" pitchFamily="18" charset="-127"/>
                <a:ea typeface="a고딕16" panose="02020600000000000000" pitchFamily="18" charset="-127"/>
              </a:rPr>
              <a:t>단계 </a:t>
            </a:r>
            <a:r>
              <a:rPr lang="en-US" altLang="ko-KR" sz="1800"/>
              <a:t>: 1</a:t>
            </a:r>
            <a:r>
              <a:rPr lang="ko-KR" altLang="en-US" sz="1800"/>
              <a:t>단계에서 샘플링한 값을 사용하여 학습하고</a:t>
            </a:r>
            <a:r>
              <a:rPr lang="en-US" altLang="ko-KR" sz="1800"/>
              <a:t>, </a:t>
            </a:r>
            <a:br>
              <a:rPr lang="en-US" altLang="ko-KR" sz="1800"/>
            </a:br>
            <a:r>
              <a:rPr lang="ko-KR" altLang="en-US" sz="1800"/>
              <a:t>검증데이터로 정확도를 평가</a:t>
            </a:r>
            <a:r>
              <a:rPr lang="en-US" altLang="ko-KR" sz="1800"/>
              <a:t>(</a:t>
            </a:r>
            <a:r>
              <a:rPr lang="ko-KR" altLang="en-US" sz="1800"/>
              <a:t>단</a:t>
            </a:r>
            <a:r>
              <a:rPr lang="en-US" altLang="ko-KR" sz="1800"/>
              <a:t>, </a:t>
            </a:r>
            <a:r>
              <a:rPr lang="ko-KR" altLang="en-US" sz="1800"/>
              <a:t>에폭은 작게 설정</a:t>
            </a:r>
            <a:r>
              <a:rPr lang="en-US" altLang="ko-KR" sz="1800"/>
              <a:t>)</a:t>
            </a:r>
          </a:p>
          <a:p>
            <a:pPr marL="1349375" lvl="2" indent="-774700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altLang="ko-KR" sz="1800">
                <a:latin typeface="a고딕16" panose="02020600000000000000" pitchFamily="18" charset="-127"/>
                <a:ea typeface="a고딕16" panose="02020600000000000000" pitchFamily="18" charset="-127"/>
              </a:rPr>
              <a:t>3</a:t>
            </a:r>
            <a:r>
              <a:rPr lang="ko-KR" altLang="en-US" sz="1800">
                <a:latin typeface="a고딕16" panose="02020600000000000000" pitchFamily="18" charset="-127"/>
                <a:ea typeface="a고딕16" panose="02020600000000000000" pitchFamily="18" charset="-127"/>
              </a:rPr>
              <a:t>단계 </a:t>
            </a:r>
            <a:r>
              <a:rPr lang="en-US" altLang="ko-KR" sz="1800"/>
              <a:t>: 1</a:t>
            </a:r>
            <a:r>
              <a:rPr lang="ko-KR" altLang="en-US" sz="1800"/>
              <a:t>단계와 </a:t>
            </a:r>
            <a:r>
              <a:rPr lang="en-US" altLang="ko-KR" sz="1800"/>
              <a:t>2</a:t>
            </a:r>
            <a:r>
              <a:rPr lang="ko-KR" altLang="en-US" sz="1800"/>
              <a:t>단계를 특정 횟수 반복하며</a:t>
            </a:r>
            <a:r>
              <a:rPr lang="en-US" altLang="ko-KR" sz="1800"/>
              <a:t>, </a:t>
            </a:r>
            <a:br>
              <a:rPr lang="en-US" altLang="ko-KR" sz="1800"/>
            </a:br>
            <a:r>
              <a:rPr lang="ko-KR" altLang="en-US" sz="1800"/>
              <a:t>그 정확도의 결과를 보고 하이퍼파라미터의 범위를 좁힌다</a:t>
            </a:r>
            <a:r>
              <a:rPr lang="en-US" altLang="ko-KR" sz="180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6.5  </a:t>
            </a:r>
            <a:r>
              <a:rPr lang="ko-KR" altLang="en-US"/>
              <a:t>적절한 하이퍼파라미터 값 찾기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EA0C96-B472-4613-B548-5382953A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D88644-E1CF-426B-BC3B-E967080FABEC}"/>
              </a:ext>
            </a:extLst>
          </p:cNvPr>
          <p:cNvGrpSpPr/>
          <p:nvPr/>
        </p:nvGrpSpPr>
        <p:grpSpPr>
          <a:xfrm>
            <a:off x="417025" y="5710288"/>
            <a:ext cx="8309950" cy="1069900"/>
            <a:chOff x="522214" y="5359989"/>
            <a:chExt cx="8309950" cy="40374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8E57374-AE95-4F5B-875B-2D14AF5173A7}"/>
                </a:ext>
              </a:extLst>
            </p:cNvPr>
            <p:cNvSpPr/>
            <p:nvPr/>
          </p:nvSpPr>
          <p:spPr>
            <a:xfrm>
              <a:off x="628650" y="5359989"/>
              <a:ext cx="8203514" cy="403743"/>
            </a:xfrm>
            <a:prstGeom prst="rect">
              <a:avLst/>
            </a:prstGeom>
            <a:solidFill>
              <a:srgbClr val="F2F2F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6000" rIns="36000" bIns="36000" anchor="ctr">
              <a:spAutoFit/>
            </a:bodyPr>
            <a:lstStyle/>
            <a:p>
              <a:pPr marL="0" lvl="2" fontAlgn="auto">
                <a:lnSpc>
                  <a:spcPct val="120000"/>
                </a:lnSpc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하이퍼파라미터 최적화에서는 그리드 서치</a:t>
              </a:r>
              <a:r>
                <a:rPr lang="en-US" altLang="ko-KR" baseline="3000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grid search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같은 규칙적인 탐색보다는 무작위로 샘플링해 탐색하는 편이 좋은 결과를 낸다고 알려져 있다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 </a:t>
              </a:r>
              <a:b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</a:br>
              <a:r>
                <a:rPr lang="ko-KR" altLang="en-US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이는 최종 정확도에 미치는 영향력이 하이퍼파라미터마다 다르기 때문이다</a:t>
              </a:r>
              <a:r>
                <a:rPr lang="en-US" altLang="ko-KR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E4B8C1-0B29-4664-84C7-DD69A3F9DD7B}"/>
                </a:ext>
              </a:extLst>
            </p:cNvPr>
            <p:cNvSpPr/>
            <p:nvPr/>
          </p:nvSpPr>
          <p:spPr>
            <a:xfrm>
              <a:off x="522214" y="5359989"/>
              <a:ext cx="106436" cy="4037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4760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DE62CD-D7A6-4DCE-A0C1-0C2570DA9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9" y="867572"/>
                <a:ext cx="8654473" cy="5462897"/>
              </a:xfrm>
            </p:spPr>
            <p:txBody>
              <a:bodyPr/>
              <a:lstStyle/>
              <a:p>
                <a:r>
                  <a:rPr lang="ko-KR" altLang="en-US">
                    <a:latin typeface="a고딕16" panose="02020600000000000000" pitchFamily="18" charset="-127"/>
                    <a:ea typeface="a고딕16" panose="02020600000000000000" pitchFamily="18" charset="-127"/>
                  </a:rPr>
                  <a:t>베이즈 최적화</a:t>
                </a:r>
                <a:r>
                  <a:rPr lang="ko-KR" altLang="en-US" baseline="30000">
                    <a:latin typeface="a고딕16" panose="02020600000000000000" pitchFamily="18" charset="-127"/>
                    <a:ea typeface="a고딕16" panose="02020600000000000000" pitchFamily="18" charset="-127"/>
                  </a:rPr>
                  <a:t> </a:t>
                </a:r>
                <a:r>
                  <a:rPr lang="en-US" altLang="ko-KR" baseline="30000">
                    <a:latin typeface="a고딕16" panose="02020600000000000000" pitchFamily="18" charset="-127"/>
                    <a:ea typeface="a고딕16" panose="02020600000000000000" pitchFamily="18" charset="-127"/>
                  </a:rPr>
                  <a:t>Bayesian optimization</a:t>
                </a:r>
                <a:endParaRPr lang="en-US" altLang="ko-KR"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  <a:p>
                <a:pPr marL="306388" lvl="1" indent="0">
                  <a:buNone/>
                </a:pPr>
                <a:r>
                  <a:rPr lang="en-US" altLang="ko-KR" sz="1700"/>
                  <a:t>Practical Bayesian Optimization of Machine Learning Algorithms(NIPS</a:t>
                </a:r>
                <a:r>
                  <a:rPr lang="ko-KR" altLang="en-US" sz="1700"/>
                  <a:t> </a:t>
                </a:r>
                <a:r>
                  <a:rPr lang="en-US" altLang="ko-KR" sz="1700"/>
                  <a:t>2012)</a:t>
                </a:r>
              </a:p>
              <a:p>
                <a:pPr lvl="1"/>
                <a:r>
                  <a:rPr lang="ko-KR" altLang="en-US"/>
                  <a:t>알려지지 않은 </a:t>
                </a:r>
                <a:r>
                  <a:rPr lang="en-US" altLang="ko-KR"/>
                  <a:t>'Black box' function</a:t>
                </a:r>
                <a:r>
                  <a:rPr lang="ko-KR" altLang="en-US"/>
                  <a:t>을 최적화할 때 사용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2" indent="-349250">
                  <a:buFont typeface="+mj-lt"/>
                  <a:buAutoNum type="arabicPeriod"/>
                </a:pPr>
                <a:r>
                  <a:rPr lang="ko-KR" altLang="en-US"/>
                  <a:t>지금까지 관측된 데이터들을 통해</a:t>
                </a:r>
                <a:r>
                  <a:rPr lang="en-US" altLang="ko-KR"/>
                  <a:t>, </a:t>
                </a:r>
                <a:r>
                  <a:rPr lang="ko-KR" altLang="en-US"/>
                  <a:t>전체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를 </a:t>
                </a:r>
                <a:r>
                  <a:rPr lang="ko-KR" altLang="en-US" u="sng"/>
                  <a:t>어떤 방식</a:t>
                </a:r>
                <a:r>
                  <a:rPr lang="ko-KR" altLang="en-US"/>
                  <a:t>을 사용해 추정한다</a:t>
                </a:r>
                <a:r>
                  <a:rPr lang="en-US" altLang="ko-KR"/>
                  <a:t>.</a:t>
                </a:r>
              </a:p>
              <a:p>
                <a:pPr lvl="2" indent="-349250">
                  <a:buFont typeface="+mj-lt"/>
                  <a:buAutoNum type="arabicPeriod"/>
                </a:pP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를 더 정밀하게 예측하기 위해 다음으로 관측할 지점을 </a:t>
                </a:r>
                <a:br>
                  <a:rPr lang="en-US" altLang="ko-KR"/>
                </a:br>
                <a:r>
                  <a:rPr lang="ko-KR" altLang="en-US" u="sng"/>
                  <a:t>어떤 </a:t>
                </a:r>
                <a:r>
                  <a:rPr lang="en-US" altLang="ko-KR" u="sng"/>
                  <a:t>decision rule</a:t>
                </a:r>
                <a:r>
                  <a:rPr lang="ko-KR" altLang="en-US"/>
                  <a:t>을 통해 선택한다</a:t>
                </a:r>
                <a:r>
                  <a:rPr lang="en-US" altLang="ko-KR"/>
                  <a:t>.</a:t>
                </a:r>
              </a:p>
              <a:p>
                <a:pPr lvl="2" indent="-349250">
                  <a:buFont typeface="+mj-lt"/>
                  <a:buAutoNum type="arabicPeriod"/>
                </a:pPr>
                <a:r>
                  <a:rPr lang="ko-KR" altLang="en-US"/>
                  <a:t>새로 관측한 지점을 데이터에 추가하고</a:t>
                </a:r>
                <a:r>
                  <a:rPr lang="en-US" altLang="ko-KR"/>
                  <a:t>, </a:t>
                </a:r>
                <a:r>
                  <a:rPr lang="ko-KR" altLang="en-US"/>
                  <a:t>적절한 </a:t>
                </a:r>
                <a:r>
                  <a:rPr lang="en-US" altLang="ko-KR"/>
                  <a:t>stopping criteria</a:t>
                </a:r>
                <a:r>
                  <a:rPr lang="ko-KR" altLang="en-US"/>
                  <a:t>에 도달할 때까지 다시 </a:t>
                </a:r>
                <a:r>
                  <a:rPr lang="en-US" altLang="ko-KR"/>
                  <a:t>1</a:t>
                </a:r>
                <a:r>
                  <a:rPr lang="ko-KR" altLang="en-US"/>
                  <a:t>로 돌아가 반복한다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DE62CD-D7A6-4DCE-A0C1-0C2570DA9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" y="867572"/>
                <a:ext cx="8654473" cy="5462897"/>
              </a:xfrm>
              <a:blipFill>
                <a:blip r:embed="rId2"/>
                <a:stretch>
                  <a:fillRect l="-1761" b="-7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6.5  </a:t>
            </a:r>
            <a:r>
              <a:rPr lang="ko-KR" altLang="en-US"/>
              <a:t>적절한 하이퍼파라미터 값 찾기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21EE5A-D625-45ED-97FC-081AB627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702A9C-B7AB-4499-A10E-D249FF63E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5" b="13426"/>
          <a:stretch/>
        </p:blipFill>
        <p:spPr>
          <a:xfrm>
            <a:off x="3271151" y="2648892"/>
            <a:ext cx="2721768" cy="5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09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DE62CD-D7A6-4DCE-A0C1-0C2570DA9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867572"/>
                <a:ext cx="8534402" cy="2519207"/>
              </a:xfrm>
            </p:spPr>
            <p:txBody>
              <a:bodyPr/>
              <a:lstStyle/>
              <a:p>
                <a:r>
                  <a:rPr lang="ko-KR" altLang="en-US">
                    <a:latin typeface="a고딕16" panose="02020600000000000000" pitchFamily="18" charset="-127"/>
                    <a:ea typeface="a고딕16" panose="02020600000000000000" pitchFamily="18" charset="-127"/>
                  </a:rPr>
                  <a:t>베이즈 최적화</a:t>
                </a:r>
                <a:r>
                  <a:rPr lang="ko-KR" altLang="en-US" baseline="30000">
                    <a:latin typeface="a고딕16" panose="02020600000000000000" pitchFamily="18" charset="-127"/>
                    <a:ea typeface="a고딕16" panose="02020600000000000000" pitchFamily="18" charset="-127"/>
                  </a:rPr>
                  <a:t> </a:t>
                </a:r>
                <a:r>
                  <a:rPr lang="en-US" altLang="ko-KR" baseline="30000">
                    <a:latin typeface="a고딕16" panose="02020600000000000000" pitchFamily="18" charset="-127"/>
                    <a:ea typeface="a고딕16" panose="02020600000000000000" pitchFamily="18" charset="-127"/>
                  </a:rPr>
                  <a:t>Bayesian optimization</a:t>
                </a:r>
              </a:p>
              <a:p>
                <a:pPr marL="534988" lvl="2">
                  <a:spcAft>
                    <a:spcPts val="200"/>
                  </a:spcAft>
                </a:pPr>
                <a:r>
                  <a:rPr lang="ko-KR" altLang="en-US"/>
                  <a:t>빨간색 점선 </a:t>
                </a:r>
                <a:r>
                  <a:rPr lang="en-US" altLang="ko-KR"/>
                  <a:t>: unknown black box function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marL="534988" lvl="2">
                  <a:spcAft>
                    <a:spcPts val="200"/>
                  </a:spcAft>
                </a:pPr>
                <a:r>
                  <a:rPr lang="ko-KR" altLang="en-US"/>
                  <a:t>까만색 실선 </a:t>
                </a:r>
                <a:r>
                  <a:rPr lang="en-US" altLang="ko-KR"/>
                  <a:t>: </a:t>
                </a:r>
                <a:r>
                  <a:rPr lang="ko-KR" altLang="en-US"/>
                  <a:t>지금까지 관측한 데이터를 바탕으로 예측한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/>
              </a:p>
              <a:p>
                <a:pPr marL="534988" lvl="2">
                  <a:spcAft>
                    <a:spcPts val="200"/>
                  </a:spcAft>
                </a:pPr>
                <a:r>
                  <a:rPr lang="ko-KR" altLang="en-US"/>
                  <a:t>회색 영역 </a:t>
                </a:r>
                <a:r>
                  <a:rPr lang="en-US" altLang="ko-KR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가 존재할 </a:t>
                </a:r>
                <a:r>
                  <a:rPr lang="en-US" altLang="ko-KR"/>
                  <a:t>confidence bound(</a:t>
                </a:r>
                <a:r>
                  <a:rPr lang="ko-KR" altLang="en-US"/>
                  <a:t>신뢰경계</a:t>
                </a:r>
                <a:r>
                  <a:rPr lang="en-US" altLang="ko-KR"/>
                  <a:t>)</a:t>
                </a:r>
              </a:p>
              <a:p>
                <a:pPr marL="534988" lvl="2"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/>
                  <a:t> : acquistion function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DE62CD-D7A6-4DCE-A0C1-0C2570DA9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67572"/>
                <a:ext cx="8534402" cy="2519207"/>
              </a:xfrm>
              <a:blipFill>
                <a:blip r:embed="rId2"/>
                <a:stretch>
                  <a:fillRect l="-1786" b="-3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6.5  </a:t>
            </a:r>
            <a:r>
              <a:rPr lang="ko-KR" altLang="en-US"/>
              <a:t>적절한 하이퍼파라미터 값 찾기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21EE5A-D625-45ED-97FC-081AB627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37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C1E734-5D02-4077-BAE1-8DC241404919}"/>
                  </a:ext>
                </a:extLst>
              </p:cNvPr>
              <p:cNvSpPr/>
              <p:nvPr/>
            </p:nvSpPr>
            <p:spPr>
              <a:xfrm>
                <a:off x="808607" y="6053245"/>
                <a:ext cx="752678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ko-KR" altLang="en-US"/>
                  <a:t>지금까지 관측한 데이터를 바탕으로</a:t>
                </a:r>
                <a:r>
                  <a:rPr lang="en-US" altLang="ko-KR"/>
                  <a:t>,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(acquisition function)</a:t>
                </a:r>
                <a:r>
                  <a:rPr lang="en-US" altLang="ko-KR"/>
                  <a:t> </a:t>
                </a:r>
                <a:r>
                  <a:rPr lang="ko-KR" altLang="en-US"/>
                  <a:t>값이 제일 큰</a:t>
                </a:r>
                <a:r>
                  <a:rPr lang="en-US" altLang="ko-KR"/>
                  <a:t>) </a:t>
                </a:r>
                <a:br>
                  <a:rPr lang="en-US" altLang="ko-KR"/>
                </a:br>
                <a:r>
                  <a:rPr lang="ko-KR" altLang="en-US"/>
                  <a:t>파란색 점이 찍힌 부분을 관측하는 것이 가장 좋다는 것을 알 수 있다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C1E734-5D02-4077-BAE1-8DC241404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7" y="6053245"/>
                <a:ext cx="7526786" cy="646331"/>
              </a:xfrm>
              <a:prstGeom prst="rect">
                <a:avLst/>
              </a:prstGeom>
              <a:blipFill>
                <a:blip r:embed="rId3"/>
                <a:stretch>
                  <a:fillRect l="-405" t="-4717" r="-1378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B0B9AB99-7F50-40F1-84C7-39F656E138EB}"/>
              </a:ext>
            </a:extLst>
          </p:cNvPr>
          <p:cNvGrpSpPr/>
          <p:nvPr/>
        </p:nvGrpSpPr>
        <p:grpSpPr>
          <a:xfrm>
            <a:off x="1634836" y="3386779"/>
            <a:ext cx="5874328" cy="2655516"/>
            <a:chOff x="1634836" y="3386779"/>
            <a:chExt cx="5874328" cy="2655516"/>
          </a:xfrm>
        </p:grpSpPr>
        <p:pic>
          <p:nvPicPr>
            <p:cNvPr id="6" name="그림 5" descr="스포츠, 운동경기, 하늘이(가) 표시된 사진&#10;&#10;높은 신뢰도로 생성된 설명">
              <a:extLst>
                <a:ext uri="{FF2B5EF4-FFF2-40B4-BE49-F238E27FC236}">
                  <a16:creationId xmlns:a16="http://schemas.microsoft.com/office/drawing/2014/main" id="{86EF370A-EACF-4A77-9591-14CD7533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836" y="3386779"/>
              <a:ext cx="5874328" cy="2655516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C7ABA61-0667-454E-9382-D3ECF7F38D17}"/>
                </a:ext>
              </a:extLst>
            </p:cNvPr>
            <p:cNvSpPr/>
            <p:nvPr/>
          </p:nvSpPr>
          <p:spPr>
            <a:xfrm>
              <a:off x="2004292" y="3470070"/>
              <a:ext cx="434109" cy="434109"/>
            </a:xfrm>
            <a:prstGeom prst="ellipse">
              <a:avLst/>
            </a:prstGeom>
            <a:solidFill>
              <a:srgbClr val="A22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latin typeface="a고딕17" panose="02020600000000000000" pitchFamily="18" charset="-127"/>
                  <a:ea typeface="a고딕17" panose="02020600000000000000" pitchFamily="18" charset="-127"/>
                </a:rPr>
                <a:t>1</a:t>
              </a:r>
              <a:endParaRPr lang="ko-KR" altLang="en-US" sz="200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402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E62CD-D7A6-4DCE-A0C1-0C2570DA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542832"/>
          </a:xfrm>
        </p:spPr>
        <p:txBody>
          <a:bodyPr/>
          <a:lstStyle/>
          <a:p>
            <a:r>
              <a:rPr lang="ko-KR" altLang="en-US">
                <a:latin typeface="a고딕16" panose="02020600000000000000" pitchFamily="18" charset="-127"/>
                <a:ea typeface="a고딕16" panose="02020600000000000000" pitchFamily="18" charset="-127"/>
              </a:rPr>
              <a:t>베이즈 최적화</a:t>
            </a:r>
            <a:r>
              <a:rPr lang="ko-KR" altLang="en-US" baseline="3000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baseline="30000">
                <a:latin typeface="a고딕16" panose="02020600000000000000" pitchFamily="18" charset="-127"/>
                <a:ea typeface="a고딕16" panose="02020600000000000000" pitchFamily="18" charset="-127"/>
              </a:rPr>
              <a:t>Bayesian optimization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6.5  </a:t>
            </a:r>
            <a:r>
              <a:rPr lang="ko-KR" altLang="en-US"/>
              <a:t>적절한 하이퍼파라미터 값 찾기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21EE5A-D625-45ED-97FC-081AB627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38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6C6BD4-F690-4CD3-B2EB-2EA36F8519AC}"/>
                  </a:ext>
                </a:extLst>
              </p:cNvPr>
              <p:cNvSpPr/>
              <p:nvPr/>
            </p:nvSpPr>
            <p:spPr>
              <a:xfrm>
                <a:off x="212436" y="3647964"/>
                <a:ext cx="4322618" cy="2815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500"/>
                  </a:spcAft>
                  <a:buFont typeface="+mj-ea"/>
                  <a:buAutoNum type="circleNumDbPlain" startAt="2"/>
                </a:pPr>
                <a:r>
                  <a:rPr lang="en-US" altLang="ko-KR"/>
                  <a:t>①</a:t>
                </a:r>
                <a:r>
                  <a:rPr lang="ko-KR" altLang="en-US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값이 제일 컸던 지점의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값을 관측하고 추정을 갱신한다</a:t>
                </a:r>
                <a:r>
                  <a:rPr lang="en-US" altLang="ko-KR"/>
                  <a:t>.</a:t>
                </a:r>
                <a:br>
                  <a:rPr lang="en-US" altLang="ko-KR"/>
                </a:br>
                <a:r>
                  <a:rPr lang="ko-KR" altLang="en-US"/>
                  <a:t>함수의 불확실성을 의미하는 회색 영역이 크게 감소했음을 알 수 있다</a:t>
                </a:r>
                <a:r>
                  <a:rPr lang="en-US" altLang="ko-KR"/>
                  <a:t>.</a:t>
                </a:r>
                <a:br>
                  <a:rPr lang="en-US" altLang="ko-KR"/>
                </a:br>
                <a:r>
                  <a:rPr lang="ko-KR" altLang="en-US"/>
                  <a:t>그러나 여전히 좌측과 우측에는 불확실한 부분이 꽤 큼을 알 수 있다</a:t>
                </a:r>
                <a:r>
                  <a:rPr lang="en-US" altLang="ko-KR"/>
                  <a:t>. </a:t>
                </a:r>
                <a:br>
                  <a:rPr lang="en-US" altLang="ko-KR"/>
                </a:br>
                <a:r>
                  <a:rPr lang="ko-KR" altLang="en-US"/>
                  <a:t>다시 한 번 다음 관측할 지점을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를 통해 고른다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6C6BD4-F690-4CD3-B2EB-2EA36F851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36" y="3647964"/>
                <a:ext cx="4322618" cy="2815643"/>
              </a:xfrm>
              <a:prstGeom prst="rect">
                <a:avLst/>
              </a:prstGeom>
              <a:blipFill>
                <a:blip r:embed="rId2"/>
                <a:stretch>
                  <a:fillRect l="-705" r="-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857B58-37F1-445C-B09A-598C65316A6C}"/>
              </a:ext>
            </a:extLst>
          </p:cNvPr>
          <p:cNvGrpSpPr/>
          <p:nvPr/>
        </p:nvGrpSpPr>
        <p:grpSpPr>
          <a:xfrm>
            <a:off x="212436" y="1560833"/>
            <a:ext cx="4322618" cy="1936702"/>
            <a:chOff x="212436" y="1560833"/>
            <a:chExt cx="4322618" cy="1936702"/>
          </a:xfrm>
        </p:grpSpPr>
        <p:pic>
          <p:nvPicPr>
            <p:cNvPr id="11" name="그림 10" descr="하늘, 스포츠, 운동경기, 라켓볼이(가) 표시된 사진&#10;&#10;높은 신뢰도로 생성된 설명">
              <a:extLst>
                <a:ext uri="{FF2B5EF4-FFF2-40B4-BE49-F238E27FC236}">
                  <a16:creationId xmlns:a16="http://schemas.microsoft.com/office/drawing/2014/main" id="{BE1614F9-F27D-497F-A19D-DD39F2FE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36" y="1560833"/>
              <a:ext cx="4322618" cy="1936702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4287BED-B5E1-45B8-BD48-9A3B3576A3C6}"/>
                </a:ext>
              </a:extLst>
            </p:cNvPr>
            <p:cNvSpPr/>
            <p:nvPr/>
          </p:nvSpPr>
          <p:spPr>
            <a:xfrm>
              <a:off x="489530" y="1632985"/>
              <a:ext cx="362070" cy="362070"/>
            </a:xfrm>
            <a:prstGeom prst="ellipse">
              <a:avLst/>
            </a:prstGeom>
            <a:solidFill>
              <a:srgbClr val="A22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latin typeface="a고딕17" panose="02020600000000000000" pitchFamily="18" charset="-127"/>
                  <a:ea typeface="a고딕17" panose="02020600000000000000" pitchFamily="18" charset="-127"/>
                </a:rPr>
                <a:t>2</a:t>
              </a:r>
              <a:endParaRPr lang="ko-KR" altLang="en-US" sz="200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DD0DA73-4581-492A-BD4E-456602D11FA1}"/>
              </a:ext>
            </a:extLst>
          </p:cNvPr>
          <p:cNvGrpSpPr/>
          <p:nvPr/>
        </p:nvGrpSpPr>
        <p:grpSpPr>
          <a:xfrm>
            <a:off x="4682836" y="1560834"/>
            <a:ext cx="4335133" cy="1936702"/>
            <a:chOff x="4682836" y="1560834"/>
            <a:chExt cx="4335133" cy="1936702"/>
          </a:xfrm>
        </p:grpSpPr>
        <p:pic>
          <p:nvPicPr>
            <p:cNvPr id="14" name="그림 13" descr="연, 하늘, 스포츠, 운동경기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0486584A-586F-44D8-982D-5FF9ED237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60834"/>
              <a:ext cx="4335133" cy="1936702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273B01C-47EF-47C8-B6C3-024C60F22D29}"/>
                </a:ext>
              </a:extLst>
            </p:cNvPr>
            <p:cNvSpPr/>
            <p:nvPr/>
          </p:nvSpPr>
          <p:spPr>
            <a:xfrm>
              <a:off x="4932221" y="1632985"/>
              <a:ext cx="362070" cy="362070"/>
            </a:xfrm>
            <a:prstGeom prst="ellipse">
              <a:avLst/>
            </a:prstGeom>
            <a:solidFill>
              <a:srgbClr val="A22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latin typeface="a고딕17" panose="02020600000000000000" pitchFamily="18" charset="-127"/>
                  <a:ea typeface="a고딕17" panose="02020600000000000000" pitchFamily="18" charset="-127"/>
                </a:rPr>
                <a:t>3</a:t>
              </a:r>
              <a:endParaRPr lang="ko-KR" altLang="en-US" sz="2000">
                <a:latin typeface="a고딕17" panose="02020600000000000000" pitchFamily="18" charset="-127"/>
                <a:ea typeface="a고딕17" panose="02020600000000000000" pitchFamily="18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7A2B59-EE51-44AF-9365-9E9EC95E3540}"/>
                  </a:ext>
                </a:extLst>
              </p:cNvPr>
              <p:cNvSpPr/>
              <p:nvPr/>
            </p:nvSpPr>
            <p:spPr>
              <a:xfrm>
                <a:off x="4682835" y="3647964"/>
                <a:ext cx="4335134" cy="14406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500"/>
                  </a:spcAft>
                  <a:buFont typeface="+mj-ea"/>
                  <a:buAutoNum type="circleNumDbPlain" startAt="3"/>
                </a:pPr>
                <a:r>
                  <a:rPr lang="ko-KR" altLang="en-US"/>
                  <a:t>계속 갱신을 진행한 결과</a:t>
                </a:r>
                <a:r>
                  <a:rPr lang="en-US" altLang="ko-KR"/>
                  <a:t>, </a:t>
                </a:r>
                <a:r>
                  <a:rPr lang="ko-KR" altLang="en-US"/>
                  <a:t>추정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와 실제 </a:t>
                </a:r>
                <a:r>
                  <a:rPr lang="en-US" altLang="ko-KR"/>
                  <a:t>function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가 거의 흡사해졌다</a:t>
                </a:r>
                <a:r>
                  <a:rPr lang="en-US" altLang="ko-KR"/>
                  <a:t>. </a:t>
                </a:r>
                <a:r>
                  <a:rPr lang="ko-KR" altLang="en-US"/>
                  <a:t>이제 여태까지 관측한 지점 중 </a:t>
                </a:r>
                <a:br>
                  <a:rPr lang="en-US" altLang="ko-KR"/>
                </a:br>
                <a:r>
                  <a:rPr lang="en-US" altLang="ko-KR"/>
                  <a:t>best point</a:t>
                </a:r>
                <a:r>
                  <a:rPr lang="ko-KR" altLang="en-US"/>
                  <a:t>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/>
                  <a:t>로 선택한다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7A2B59-EE51-44AF-9365-9E9EC95E3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35" y="3647964"/>
                <a:ext cx="4335134" cy="1440651"/>
              </a:xfrm>
              <a:prstGeom prst="rect">
                <a:avLst/>
              </a:prstGeom>
              <a:blipFill>
                <a:blip r:embed="rId5"/>
                <a:stretch>
                  <a:fillRect l="-563" b="-4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166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E62CD-D7A6-4DCE-A0C1-0C2570DA9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5929178"/>
          </a:xfrm>
        </p:spPr>
        <p:txBody>
          <a:bodyPr/>
          <a:lstStyle/>
          <a:p>
            <a:r>
              <a:rPr lang="ko-KR" altLang="en-US">
                <a:latin typeface="a고딕16" panose="02020600000000000000" pitchFamily="18" charset="-127"/>
                <a:ea typeface="a고딕16" panose="02020600000000000000" pitchFamily="18" charset="-127"/>
              </a:rPr>
              <a:t>베이즈 최적화</a:t>
            </a:r>
            <a:r>
              <a:rPr lang="ko-KR" altLang="en-US" baseline="3000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baseline="30000">
                <a:latin typeface="a고딕16" panose="02020600000000000000" pitchFamily="18" charset="-127"/>
                <a:ea typeface="a고딕16" panose="02020600000000000000" pitchFamily="18" charset="-127"/>
              </a:rPr>
              <a:t>Bayesian optimization</a:t>
            </a:r>
          </a:p>
          <a:p>
            <a:pPr lvl="1"/>
            <a:r>
              <a:rPr lang="ko-KR" altLang="en-US" sz="2000"/>
              <a:t>실용적으로 쓰기는 어렵다</a:t>
            </a:r>
            <a:r>
              <a:rPr lang="en-US" altLang="ko-KR" sz="2000"/>
              <a:t>.</a:t>
            </a:r>
          </a:p>
          <a:p>
            <a:pPr lvl="2"/>
            <a:r>
              <a:rPr lang="en-US" altLang="ko-KR" sz="2000"/>
              <a:t>Kernel/Acquisition function </a:t>
            </a:r>
            <a:r>
              <a:rPr lang="ko-KR" altLang="en-US" sz="2000"/>
              <a:t>등 모델에 따라 성능이 크게 바뀐다</a:t>
            </a:r>
            <a:r>
              <a:rPr lang="en-US" altLang="ko-KR" sz="2000"/>
              <a:t>.</a:t>
            </a:r>
          </a:p>
          <a:p>
            <a:pPr lvl="2"/>
            <a:r>
              <a:rPr lang="ko-KR" altLang="en-US" sz="2000"/>
              <a:t>베이즈 최적화 자체도</a:t>
            </a:r>
            <a:r>
              <a:rPr lang="en-US" altLang="ko-KR" sz="2000"/>
              <a:t> </a:t>
            </a:r>
            <a:r>
              <a:rPr lang="ko-KR" altLang="en-US" sz="2000"/>
              <a:t>하이퍼파라미터가 있어서 이를 튜닝해야 한다</a:t>
            </a:r>
            <a:r>
              <a:rPr lang="en-US" altLang="ko-KR" sz="2000"/>
              <a:t>.</a:t>
            </a:r>
          </a:p>
          <a:p>
            <a:pPr lvl="2"/>
            <a:r>
              <a:rPr lang="ko-KR" altLang="en-US" sz="2000"/>
              <a:t>순차적 갱신을 해야 하기 때문에 병렬적인 처리가 되지 않는다</a:t>
            </a:r>
            <a:r>
              <a:rPr lang="en-US" altLang="ko-KR" sz="2000"/>
              <a:t>.</a:t>
            </a:r>
            <a:endParaRPr lang="en-US" altLang="ko-KR" sz="2000" baseline="3000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lvl="1"/>
            <a:r>
              <a:rPr lang="ko-KR" altLang="en-US" sz="2000"/>
              <a:t>아래 개념들을 알고 있어야 한다</a:t>
            </a:r>
            <a:r>
              <a:rPr lang="en-US" altLang="ko-KR" sz="2000"/>
              <a:t>.</a:t>
            </a:r>
          </a:p>
          <a:p>
            <a:pPr marL="895350" lvl="3">
              <a:lnSpc>
                <a:spcPct val="120000"/>
              </a:lnSpc>
              <a:spcAft>
                <a:spcPts val="0"/>
              </a:spcAft>
            </a:pPr>
            <a:r>
              <a:rPr lang="en-US" altLang="ko-KR" sz="1800"/>
              <a:t>Stochastic process(Random process)</a:t>
            </a:r>
          </a:p>
          <a:p>
            <a:pPr marL="895350" lvl="3">
              <a:lnSpc>
                <a:spcPct val="120000"/>
              </a:lnSpc>
              <a:spcAft>
                <a:spcPts val="0"/>
              </a:spcAft>
            </a:pPr>
            <a:r>
              <a:rPr lang="en-US" altLang="ko-KR" sz="1800"/>
              <a:t>Gaussian process(GP) &amp; Kernel function of GP</a:t>
            </a:r>
          </a:p>
          <a:p>
            <a:pPr marL="895350" lvl="3">
              <a:lnSpc>
                <a:spcPct val="120000"/>
              </a:lnSpc>
              <a:spcAft>
                <a:spcPts val="0"/>
              </a:spcAft>
            </a:pPr>
            <a:r>
              <a:rPr lang="en-US" altLang="ko-KR" sz="1800"/>
              <a:t>Bayesian optimization &amp; Acquisition function</a:t>
            </a:r>
          </a:p>
          <a:p>
            <a:pPr marL="895350" lvl="3">
              <a:lnSpc>
                <a:spcPct val="120000"/>
              </a:lnSpc>
              <a:spcAft>
                <a:spcPts val="0"/>
              </a:spcAft>
            </a:pPr>
            <a:r>
              <a:rPr lang="en-US" altLang="ko-KR" sz="1800"/>
              <a:t>Markov Chain Monte Carlo(MCMC)</a:t>
            </a:r>
          </a:p>
          <a:p>
            <a:pPr lvl="1"/>
            <a:r>
              <a:rPr lang="ko-KR" altLang="en-US" sz="2000"/>
              <a:t>실험적 결과</a:t>
            </a:r>
            <a:endParaRPr lang="en-US" altLang="ko-KR" sz="2000"/>
          </a:p>
          <a:p>
            <a:pPr marL="895350" lvl="3">
              <a:spcAft>
                <a:spcPts val="300"/>
              </a:spcAft>
            </a:pPr>
            <a:r>
              <a:rPr lang="en-US" altLang="ko-KR" sz="1800"/>
              <a:t>Kernel function : Matern 5/2 kernel</a:t>
            </a:r>
          </a:p>
          <a:p>
            <a:pPr marL="895350" lvl="3">
              <a:spcAft>
                <a:spcPts val="300"/>
              </a:spcAft>
            </a:pPr>
            <a:r>
              <a:rPr lang="en-US" altLang="ko-KR" sz="1800"/>
              <a:t>Acquisition function : EI</a:t>
            </a:r>
          </a:p>
          <a:p>
            <a:pPr marL="895350" lvl="3">
              <a:spcAft>
                <a:spcPts val="300"/>
              </a:spcAft>
            </a:pPr>
            <a:r>
              <a:rPr lang="en-US" altLang="ko-KR" sz="1800"/>
              <a:t>GP hyperparameter : marginalized acquisition function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6.5  </a:t>
            </a:r>
            <a:r>
              <a:rPr lang="ko-KR" altLang="en-US"/>
              <a:t>적절한 하이퍼파라미터 값 찾기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21EE5A-D625-45ED-97FC-081AB627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08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74579-4327-4D7C-B249-312E39F3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4276418"/>
          </a:xfrm>
        </p:spPr>
        <p:txBody>
          <a:bodyPr/>
          <a:lstStyle/>
          <a:p>
            <a:r>
              <a:rPr lang="ko-KR" altLang="en-US"/>
              <a:t>신경망 학습의 일반적 절차</a:t>
            </a:r>
            <a:endParaRPr lang="en-US" altLang="ko-KR"/>
          </a:p>
          <a:p>
            <a:pPr marL="720725" lvl="1" indent="-360363">
              <a:buFont typeface="+mj-lt"/>
              <a:buAutoNum type="arabicPeriod"/>
            </a:pPr>
            <a:r>
              <a:rPr lang="ko-KR" altLang="en-US"/>
              <a:t>적절한 네트워크 선택</a:t>
            </a:r>
            <a:endParaRPr lang="en-US" altLang="ko-KR"/>
          </a:p>
          <a:p>
            <a:pPr lvl="2"/>
            <a:r>
              <a:rPr lang="ko-KR" altLang="en-US"/>
              <a:t>구조</a:t>
            </a:r>
            <a:r>
              <a:rPr lang="en-US" altLang="ko-KR"/>
              <a:t>(structure)</a:t>
            </a:r>
            <a:r>
              <a:rPr lang="en-US" altLang="ko-KR" sz="1600"/>
              <a:t> : Single words / Bag of words / etc.</a:t>
            </a:r>
          </a:p>
          <a:p>
            <a:pPr lvl="2"/>
            <a:r>
              <a:rPr lang="ko-KR" altLang="en-US"/>
              <a:t>비선형성</a:t>
            </a:r>
            <a:r>
              <a:rPr lang="en-US" altLang="ko-KR"/>
              <a:t>(non-linearlity) </a:t>
            </a:r>
            <a:r>
              <a:rPr lang="ko-KR" altLang="en-US"/>
              <a:t>획득 방법</a:t>
            </a:r>
            <a:r>
              <a:rPr lang="ko-KR" altLang="en-US" sz="1600"/>
              <a:t> </a:t>
            </a:r>
            <a:r>
              <a:rPr lang="en-US" altLang="ko-KR" sz="1600"/>
              <a:t>: ReLU / Sigmoid / Tanh / etc.</a:t>
            </a:r>
          </a:p>
          <a:p>
            <a:pPr marL="720725" lvl="1" indent="-360363">
              <a:buFont typeface="+mj-lt"/>
              <a:buAutoNum type="arabicPeriod"/>
            </a:pPr>
            <a:r>
              <a:rPr lang="ko-KR" altLang="en-US"/>
              <a:t>그라디언트 체크</a:t>
            </a:r>
            <a:endParaRPr lang="en-US" altLang="ko-KR"/>
          </a:p>
          <a:p>
            <a:pPr marL="720725" lvl="1" indent="-360363">
              <a:buFont typeface="+mj-lt"/>
              <a:buAutoNum type="arabicPeriod"/>
            </a:pPr>
            <a:r>
              <a:rPr lang="ko-KR" altLang="en-US"/>
              <a:t>학습 파라미터 초기화</a:t>
            </a:r>
            <a:endParaRPr lang="en-US" altLang="ko-KR"/>
          </a:p>
          <a:p>
            <a:pPr marL="720725" lvl="1" indent="-360363">
              <a:buFont typeface="+mj-lt"/>
              <a:buAutoNum type="arabicPeriod"/>
            </a:pPr>
            <a:r>
              <a:rPr lang="ko-KR" altLang="en-US"/>
              <a:t>학습 파라미터 최적화</a:t>
            </a:r>
            <a:r>
              <a:rPr lang="ko-KR" altLang="en-US" sz="1600"/>
              <a:t> </a:t>
            </a:r>
            <a:r>
              <a:rPr lang="en-US" altLang="ko-KR" sz="1600"/>
              <a:t>: SGD / Adam / etc.</a:t>
            </a:r>
          </a:p>
          <a:p>
            <a:pPr marL="720725" lvl="1" indent="-360363">
              <a:buFont typeface="+mj-lt"/>
              <a:buAutoNum type="arabicPeriod"/>
            </a:pPr>
            <a:r>
              <a:rPr lang="ko-KR" altLang="en-US"/>
              <a:t>과적합 방지</a:t>
            </a:r>
            <a:r>
              <a:rPr lang="ko-KR" altLang="en-US" sz="1600"/>
              <a:t> </a:t>
            </a:r>
            <a:r>
              <a:rPr lang="en-US" altLang="ko-KR" sz="1600"/>
              <a:t>: Dropout / Regularize / etc.</a:t>
            </a:r>
            <a:endParaRPr lang="en-US" altLang="ko-KR" sz="1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E124A0-DA61-4DCC-8CC0-DB476577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265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EEE20D2-8982-47BD-9DDE-546FE95CBE8A}"/>
              </a:ext>
            </a:extLst>
          </p:cNvPr>
          <p:cNvSpPr/>
          <p:nvPr/>
        </p:nvSpPr>
        <p:spPr>
          <a:xfrm>
            <a:off x="0" y="803604"/>
            <a:ext cx="628650" cy="605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6.6  </a:t>
            </a:r>
            <a:r>
              <a:rPr lang="ko-KR" altLang="en-US"/>
              <a:t>정리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297B98-8000-4F3D-A9DC-21052AF6D5F1}"/>
              </a:ext>
            </a:extLst>
          </p:cNvPr>
          <p:cNvSpPr/>
          <p:nvPr/>
        </p:nvSpPr>
        <p:spPr>
          <a:xfrm>
            <a:off x="628650" y="1815400"/>
            <a:ext cx="7895932" cy="403080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t">
            <a:spAutoFit/>
          </a:bodyPr>
          <a:lstStyle/>
          <a:p>
            <a:pPr marL="0" lvl="2" fontAlgn="auto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defRPr/>
            </a:pPr>
            <a:r>
              <a:rPr kumimoji="0" lang="ko-KR" altLang="en-US" sz="2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이번 장에서 배운 내용</a:t>
            </a:r>
          </a:p>
          <a:p>
            <a:pPr marL="285750" lvl="2" indent="-193675" fontAlgn="auto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/>
                </a:solidFill>
                <a:latin typeface="+mn-ea"/>
              </a:rPr>
              <a:t>매개변수 갱신 방법에는 확률적 경사 하강법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(SGD)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외에도 모멘텀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AdaGrad, Adam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등이 있다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750" lvl="2" indent="-193675" fontAlgn="auto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/>
                </a:solidFill>
                <a:latin typeface="+mn-ea"/>
              </a:rPr>
              <a:t>가중치 초기값을 정하는 방법은 올바른 학습을 하는 데 매우 중요하다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750" lvl="2" indent="-193675" fontAlgn="auto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/>
                </a:solidFill>
                <a:latin typeface="+mn-ea"/>
              </a:rPr>
              <a:t>가중치의 초기값으로는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'Xavier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초기값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'He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초기값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'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이 효과적이다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750" lvl="2" indent="-193675" fontAlgn="auto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/>
                </a:solidFill>
                <a:latin typeface="+mn-ea"/>
              </a:rPr>
              <a:t>배치 정규화를 이용하면 학습을 빠르게 진행할 수 있으며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n-ea"/>
              </a:rPr>
              <a:t>초기값에 영향을 덜 받게 된다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750" lvl="2" indent="-193675" fontAlgn="auto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/>
                </a:solidFill>
                <a:latin typeface="+mn-ea"/>
              </a:rPr>
              <a:t>오버피팅을 억제하는 정규화 기술로는 가중치 감소와 드롭아웃이 있다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750" lvl="2" indent="-193675" fontAlgn="auto" latinLnBrk="0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>
                <a:solidFill>
                  <a:schemeClr val="tx1"/>
                </a:solidFill>
                <a:latin typeface="+mn-ea"/>
              </a:rPr>
              <a:t>하이퍼파라미터 값 탐색은 최적 값이 존재할 법한 범위를 점차 좁히면서 하는 것이 효과적이다</a:t>
            </a:r>
            <a:r>
              <a:rPr lang="en-US" altLang="ko-KR">
                <a:solidFill>
                  <a:schemeClr val="tx1"/>
                </a:solidFill>
                <a:latin typeface="+mn-ea"/>
              </a:rPr>
              <a:t>.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94DF64-F1B6-45C1-AA54-4A623308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65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74579-4327-4D7C-B249-312E39F3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542832"/>
          </a:xfrm>
        </p:spPr>
        <p:txBody>
          <a:bodyPr/>
          <a:lstStyle/>
          <a:p>
            <a:pPr lvl="0"/>
            <a:r>
              <a:rPr lang="ko-KR" altLang="en-US">
                <a:solidFill>
                  <a:prstClr val="black"/>
                </a:solidFill>
              </a:rPr>
              <a:t>확률적 경사 하강법</a:t>
            </a:r>
            <a:r>
              <a:rPr lang="en-US" altLang="ko-KR">
                <a:solidFill>
                  <a:prstClr val="black"/>
                </a:solidFill>
              </a:rPr>
              <a:t>(SGD, </a:t>
            </a:r>
            <a:r>
              <a:rPr lang="en-US" altLang="ko-KR" sz="2000">
                <a:solidFill>
                  <a:prstClr val="black"/>
                </a:solidFill>
              </a:rPr>
              <a:t>Stochastic Gradient Descent</a:t>
            </a:r>
            <a:r>
              <a:rPr lang="en-US" altLang="ko-KR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70CB73-DEB6-4591-9652-1B701B36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F4F2AC-564B-45F6-9E65-144444F1E831}"/>
                  </a:ext>
                </a:extLst>
              </p:cNvPr>
              <p:cNvSpPr/>
              <p:nvPr/>
            </p:nvSpPr>
            <p:spPr>
              <a:xfrm>
                <a:off x="1400119" y="2375433"/>
                <a:ext cx="2341731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ko-KR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ko-KR" sz="24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en-US" altLang="ko-KR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den>
                      </m:f>
                    </m:oMath>
                  </m:oMathPara>
                </a14:m>
                <a:endParaRPr lang="ko-KR" altLang="en-US" sz="160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F4F2AC-564B-45F6-9E65-144444F1E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19" y="2375433"/>
                <a:ext cx="2341731" cy="7945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CA8C7D4-0866-4B83-9831-957FA7610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656" y="1711963"/>
            <a:ext cx="4236606" cy="228776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53A29DE-E5B8-496C-A785-7FF90556BBB3}"/>
              </a:ext>
            </a:extLst>
          </p:cNvPr>
          <p:cNvGrpSpPr/>
          <p:nvPr/>
        </p:nvGrpSpPr>
        <p:grpSpPr>
          <a:xfrm>
            <a:off x="304800" y="4272605"/>
            <a:ext cx="8534402" cy="2076842"/>
            <a:chOff x="628649" y="3632378"/>
            <a:chExt cx="8238259" cy="207684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F69EC8D-08A2-4E64-8001-F8A52CD3C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0119" y="4176563"/>
              <a:ext cx="374125" cy="5247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내용 개체 틀 2">
                  <a:extLst>
                    <a:ext uri="{FF2B5EF4-FFF2-40B4-BE49-F238E27FC236}">
                      <a16:creationId xmlns:a16="http://schemas.microsoft.com/office/drawing/2014/main" id="{AFC38996-8DA0-4902-890C-74ACD514BA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8649" y="3632378"/>
                  <a:ext cx="8238259" cy="2076842"/>
                </a:xfrm>
                <a:prstGeom prst="rect">
                  <a:avLst/>
                </a:prstGeom>
              </p:spPr>
              <p:txBody>
                <a:bodyPr vert="horz" lIns="36000" tIns="36000" rIns="36000" bIns="36000" rtlCol="0">
                  <a:spAutoFit/>
                </a:bodyPr>
                <a:lstStyle>
                  <a:lvl1pPr marL="271463" indent="-271463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Wingdings" panose="05000000000000000000" pitchFamily="2" charset="2"/>
                    <a:buChar char="§"/>
                    <a:defRPr sz="2600" kern="1200">
                      <a:solidFill>
                        <a:schemeClr val="tx1"/>
                      </a:solidFill>
                      <a:latin typeface="a고딕14" panose="02020600000000000000" pitchFamily="18" charset="-127"/>
                      <a:ea typeface="a고딕14" panose="02020600000000000000" pitchFamily="18" charset="-127"/>
                      <a:cs typeface="+mn-cs"/>
                    </a:defRPr>
                  </a:lvl1pPr>
                  <a:lvl2pPr marL="534988" indent="-22860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2pPr>
                  <a:lvl3pPr marL="803275" indent="-22860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나눔바른고딕 UltraLight" panose="020B0603020101020101" pitchFamily="50" charset="-127"/>
                    <a:buChar char="-"/>
                    <a:defRPr sz="22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3pPr>
                  <a:lvl4pPr marL="1081088" indent="-22860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a고딕12" panose="02020600000000000000" pitchFamily="18" charset="-127"/>
                    <a:buChar char="*"/>
                    <a:defRPr sz="20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4pPr>
                  <a:lvl5pPr marL="1119188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1"/>
                  <a:r>
                    <a:rPr lang="en-US" altLang="ko-KR" sz="2200" b="1">
                      <a:solidFill>
                        <a:prstClr val="black"/>
                      </a:solidFill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US" altLang="ko-KR" sz="22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a14:m>
                  <a:r>
                    <a:rPr lang="en-US" altLang="ko-KR" sz="2200"/>
                    <a:t>     :</a:t>
                  </a:r>
                  <a:r>
                    <a:rPr lang="ko-KR" altLang="en-US" sz="2200"/>
                    <a:t> 갱신할 가중치 매개변수</a:t>
                  </a:r>
                  <a:endParaRPr lang="en-US" altLang="ko-KR" sz="2200"/>
                </a:p>
                <a:p>
                  <a:pPr lvl="1">
                    <a:spcBef>
                      <a:spcPts val="200"/>
                    </a:spcBef>
                    <a:spcAft>
                      <a:spcPts val="700"/>
                    </a:spcAft>
                  </a:pPr>
                  <a:r>
                    <a:rPr lang="ko-KR" altLang="en-US" sz="2200"/>
                    <a:t>            </a:t>
                  </a:r>
                  <a:r>
                    <a:rPr lang="en-US" altLang="ko-KR" sz="2200"/>
                    <a:t>:</a:t>
                  </a:r>
                  <a:r>
                    <a:rPr lang="ko-KR" altLang="en-US" sz="220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2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a14:m>
                  <a:r>
                    <a:rPr lang="ko-KR" altLang="en-US" sz="2200"/>
                    <a:t>에 대한 손실 함수의 기울기</a:t>
                  </a:r>
                  <a:endParaRPr lang="en-US" altLang="ko-KR" sz="2200"/>
                </a:p>
                <a:p>
                  <a:pPr lvl="1"/>
                  <a:r>
                    <a:rPr lang="ko-KR" altLang="en-US" sz="2200">
                      <a:solidFill>
                        <a:prstClr val="black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ko-KR" altLang="en-US" sz="2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a14:m>
                  <a:r>
                    <a:rPr lang="ko-KR" altLang="en-US" sz="2200"/>
                    <a:t>      </a:t>
                  </a:r>
                  <a:r>
                    <a:rPr lang="en-US" altLang="ko-KR" sz="2200"/>
                    <a:t>:</a:t>
                  </a:r>
                  <a:r>
                    <a:rPr lang="ko-KR" altLang="en-US" sz="2200"/>
                    <a:t> 학습률</a:t>
                  </a:r>
                  <a:endParaRPr lang="en-US" altLang="ko-KR" sz="2200"/>
                </a:p>
                <a:p>
                  <a:pPr lvl="2"/>
                  <a:r>
                    <a:rPr lang="ko-KR" altLang="en-US"/>
                    <a:t>학습률은 실제로는 </a:t>
                  </a:r>
                  <a:r>
                    <a:rPr lang="en-US" altLang="ko-KR"/>
                    <a:t>0.01</a:t>
                  </a:r>
                  <a:r>
                    <a:rPr lang="ko-KR" altLang="en-US"/>
                    <a:t>이나 </a:t>
                  </a:r>
                  <a:r>
                    <a:rPr lang="en-US" altLang="ko-KR"/>
                    <a:t>0.001</a:t>
                  </a:r>
                  <a:r>
                    <a:rPr lang="ko-KR" altLang="en-US"/>
                    <a:t>과 같은 값을 미리 정하여 사용</a:t>
                  </a:r>
                  <a:endParaRPr lang="en-US" altLang="ko-KR"/>
                </a:p>
              </p:txBody>
            </p:sp>
          </mc:Choice>
          <mc:Fallback xmlns="">
            <p:sp>
              <p:nvSpPr>
                <p:cNvPr id="9" name="내용 개체 틀 2">
                  <a:extLst>
                    <a:ext uri="{FF2B5EF4-FFF2-40B4-BE49-F238E27FC236}">
                      <a16:creationId xmlns:a16="http://schemas.microsoft.com/office/drawing/2014/main" id="{AFC38996-8DA0-4902-890C-74ACD514B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49" y="3632378"/>
                  <a:ext cx="8238259" cy="2076842"/>
                </a:xfrm>
                <a:prstGeom prst="rect">
                  <a:avLst/>
                </a:prstGeom>
                <a:blipFill>
                  <a:blip r:embed="rId5"/>
                  <a:stretch>
                    <a:fillRect b="-41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56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974579-4327-4D7C-B249-312E39F31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SGD</a:t>
                </a:r>
                <a:r>
                  <a:rPr lang="ko-KR" altLang="en-US"/>
                  <a:t>의 단점</a:t>
                </a:r>
                <a:endParaRPr lang="en-US" altLang="ko-KR"/>
              </a:p>
              <a:p>
                <a:pPr lvl="1"/>
                <a:r>
                  <a:rPr lang="ko-KR" altLang="en-US"/>
                  <a:t>다음 함수                                   의 최소값을 구하는 문제</a:t>
                </a:r>
                <a:endParaRPr lang="en-US" altLang="ko-KR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/>
                  <a:t>축 방향의 기울기는 크고 </a:t>
                </a: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/>
                  <a:t>축 방향의 기울기는 작다</a:t>
                </a:r>
                <a:r>
                  <a:rPr lang="en-US" altLang="ko-KR"/>
                  <a:t>.</a:t>
                </a:r>
              </a:p>
              <a:p>
                <a:pPr lvl="2"/>
                <a:r>
                  <a:rPr lang="ko-KR" altLang="en-US"/>
                  <a:t>최소값이 되는 장소는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mtClean="0">
                        <a:latin typeface="Cambria Math" panose="02040503050406030204" pitchFamily="18" charset="0"/>
                      </a:rPr>
                      <m:t>=(0, 0)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이지만 </a:t>
                </a:r>
                <a:br>
                  <a:rPr lang="en-US" altLang="ko-KR"/>
                </a:br>
                <a:r>
                  <a:rPr lang="ko-KR" altLang="en-US"/>
                  <a:t>기울기 대부분은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(0, 0)</m:t>
                    </m:r>
                  </m:oMath>
                </a14:m>
                <a:r>
                  <a:rPr lang="ko-KR" altLang="en-US"/>
                  <a:t> 방향을 가리키지 않는다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974579-4327-4D7C-B249-312E39F31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98867291-86CD-4DCE-A06E-FAFD0AAD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82D8A5F-F0EB-4C83-BDE3-4DC451B56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8" b="9283"/>
          <a:stretch/>
        </p:blipFill>
        <p:spPr>
          <a:xfrm>
            <a:off x="2291419" y="1385455"/>
            <a:ext cx="2714393" cy="675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2460583-7303-4207-91F5-7D601FC00B17}"/>
                  </a:ext>
                </a:extLst>
              </p:cNvPr>
              <p:cNvSpPr/>
              <p:nvPr/>
            </p:nvSpPr>
            <p:spPr>
              <a:xfrm>
                <a:off x="3191041" y="5300581"/>
                <a:ext cx="31874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20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2460583-7303-4207-91F5-7D601FC00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041" y="5300581"/>
                <a:ext cx="31874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B5611F-5560-4FBB-A2C6-0FE35CAC904C}"/>
              </a:ext>
            </a:extLst>
          </p:cNvPr>
          <p:cNvGrpSpPr/>
          <p:nvPr/>
        </p:nvGrpSpPr>
        <p:grpSpPr>
          <a:xfrm>
            <a:off x="425210" y="3620256"/>
            <a:ext cx="8287799" cy="2602609"/>
            <a:chOff x="443683" y="4071572"/>
            <a:chExt cx="8287799" cy="260260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0378C5-0A6E-4664-AF7B-08DBB2D91175}"/>
                </a:ext>
              </a:extLst>
            </p:cNvPr>
            <p:cNvGrpSpPr/>
            <p:nvPr/>
          </p:nvGrpSpPr>
          <p:grpSpPr>
            <a:xfrm>
              <a:off x="443683" y="4071572"/>
              <a:ext cx="2636521" cy="2602609"/>
              <a:chOff x="299719" y="4071572"/>
              <a:chExt cx="2636521" cy="2602609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B876D58-7F36-4F85-B453-51011D0441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18" t="11902" r="53344" b="3368"/>
              <a:stretch/>
            </p:blipFill>
            <p:spPr>
              <a:xfrm>
                <a:off x="299719" y="4527118"/>
                <a:ext cx="2636521" cy="2147063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1867C8-7902-426A-B393-DC5DEBA6A343}"/>
                  </a:ext>
                </a:extLst>
              </p:cNvPr>
              <p:cNvSpPr txBox="1"/>
              <p:nvPr/>
            </p:nvSpPr>
            <p:spPr>
              <a:xfrm>
                <a:off x="1113560" y="4071572"/>
                <a:ext cx="1052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latin typeface="+mj-ea"/>
                    <a:ea typeface="+mj-ea"/>
                  </a:rPr>
                  <a:t>그래프</a:t>
                </a:r>
              </a:p>
            </p:txBody>
          </p:sp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592D6786-01F7-49E2-BE83-E34BEC26BA40}"/>
                  </a:ext>
                </a:extLst>
              </p:cNvPr>
              <p:cNvCxnSpPr/>
              <p:nvPr/>
            </p:nvCxnSpPr>
            <p:spPr>
              <a:xfrm flipV="1">
                <a:off x="335577" y="4440904"/>
                <a:ext cx="711200" cy="224358"/>
              </a:xfrm>
              <a:prstGeom prst="straightConnector1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triangle" w="sm" len="med"/>
                <a:tailEnd type="triangle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CF94A9AF-9383-4D94-8CC3-BBD867EC7AC7}"/>
                      </a:ext>
                    </a:extLst>
                  </p:cNvPr>
                  <p:cNvSpPr/>
                  <p:nvPr/>
                </p:nvSpPr>
                <p:spPr>
                  <a:xfrm>
                    <a:off x="572405" y="4503936"/>
                    <a:ext cx="318742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7" name="직사각형 6">
                    <a:extLst>
                      <a:ext uri="{FF2B5EF4-FFF2-40B4-BE49-F238E27FC236}">
                        <a16:creationId xmlns:a16="http://schemas.microsoft.com/office/drawing/2014/main" id="{CF94A9AF-9383-4D94-8CC3-BBD867EC7A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405" y="4503936"/>
                    <a:ext cx="31874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B38A0618-B518-49AF-AE3B-9665FAB582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0343" y="4440903"/>
                <a:ext cx="1545077" cy="109400"/>
              </a:xfrm>
              <a:prstGeom prst="straightConnector1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triangle" w="sm" len="med"/>
                <a:tailEnd type="triangle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9D5B0A60-4FED-465B-9FF4-665F1BD01036}"/>
                      </a:ext>
                    </a:extLst>
                  </p:cNvPr>
                  <p:cNvSpPr/>
                  <p:nvPr/>
                </p:nvSpPr>
                <p:spPr>
                  <a:xfrm>
                    <a:off x="1758735" y="4440903"/>
                    <a:ext cx="315984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9D5B0A60-4FED-465B-9FF4-665F1BD010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8735" y="4440903"/>
                    <a:ext cx="3159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732731-832B-49A5-A602-DEFE1B0BA265}"/>
                </a:ext>
              </a:extLst>
            </p:cNvPr>
            <p:cNvGrpSpPr/>
            <p:nvPr/>
          </p:nvGrpSpPr>
          <p:grpSpPr>
            <a:xfrm>
              <a:off x="3324202" y="4071572"/>
              <a:ext cx="2580951" cy="2602609"/>
              <a:chOff x="3435039" y="4071572"/>
              <a:chExt cx="2580951" cy="260260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FB9C90-9CDB-4585-96AF-F0E8C8259414}"/>
                  </a:ext>
                </a:extLst>
              </p:cNvPr>
              <p:cNvSpPr txBox="1"/>
              <p:nvPr/>
            </p:nvSpPr>
            <p:spPr>
              <a:xfrm>
                <a:off x="4189269" y="4071572"/>
                <a:ext cx="1052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latin typeface="+mj-ea"/>
                    <a:ea typeface="+mj-ea"/>
                  </a:rPr>
                  <a:t>등고선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61BDF15A-50A5-4747-A98E-9432CB36AF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5771" t="11902" r="1643" b="12352"/>
              <a:stretch/>
            </p:blipFill>
            <p:spPr>
              <a:xfrm>
                <a:off x="3435039" y="4481076"/>
                <a:ext cx="2580951" cy="199592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B553A642-683C-4813-A399-019D75B863EC}"/>
                      </a:ext>
                    </a:extLst>
                  </p:cNvPr>
                  <p:cNvSpPr/>
                  <p:nvPr/>
                </p:nvSpPr>
                <p:spPr>
                  <a:xfrm>
                    <a:off x="4557461" y="6397182"/>
                    <a:ext cx="315984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B553A642-683C-4813-A399-019D75B863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7461" y="6397182"/>
                    <a:ext cx="3159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7D7CFDE-85DC-4AD7-8A86-F9358E66C054}"/>
                </a:ext>
              </a:extLst>
            </p:cNvPr>
            <p:cNvGrpSpPr/>
            <p:nvPr/>
          </p:nvGrpSpPr>
          <p:grpSpPr>
            <a:xfrm>
              <a:off x="5905153" y="4071572"/>
              <a:ext cx="2826329" cy="2602609"/>
              <a:chOff x="6100617" y="4071572"/>
              <a:chExt cx="2826329" cy="2602609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8716499-0A9E-4880-8E0B-241AC2439F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584" t="7756" b="2695"/>
              <a:stretch/>
            </p:blipFill>
            <p:spPr>
              <a:xfrm>
                <a:off x="6332220" y="4527118"/>
                <a:ext cx="2594726" cy="1949882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C360C47-B69E-47C4-932B-18340D95D2F3}"/>
                  </a:ext>
                </a:extLst>
              </p:cNvPr>
              <p:cNvSpPr txBox="1"/>
              <p:nvPr/>
            </p:nvSpPr>
            <p:spPr>
              <a:xfrm>
                <a:off x="7074709" y="4071572"/>
                <a:ext cx="1052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latin typeface="+mj-ea"/>
                    <a:ea typeface="+mj-ea"/>
                  </a:rPr>
                  <a:t>기울기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87C3D8EB-FC1D-4CA0-BC54-84061D2220FA}"/>
                      </a:ext>
                    </a:extLst>
                  </p:cNvPr>
                  <p:cNvSpPr/>
                  <p:nvPr/>
                </p:nvSpPr>
                <p:spPr>
                  <a:xfrm>
                    <a:off x="6100617" y="5300581"/>
                    <a:ext cx="318742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87C3D8EB-FC1D-4CA0-BC54-84061D2220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0617" y="5300581"/>
                    <a:ext cx="318742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A8486EB5-07B9-4F3E-A738-C6B61E63DA8C}"/>
                      </a:ext>
                    </a:extLst>
                  </p:cNvPr>
                  <p:cNvSpPr/>
                  <p:nvPr/>
                </p:nvSpPr>
                <p:spPr>
                  <a:xfrm>
                    <a:off x="7461373" y="6397182"/>
                    <a:ext cx="315984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A8486EB5-07B9-4F3E-A738-C6B61E63DA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61373" y="6397182"/>
                    <a:ext cx="31598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23675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974579-4327-4D7C-B249-312E39F31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SGD</a:t>
                </a:r>
                <a:r>
                  <a:rPr lang="ko-KR" altLang="en-US"/>
                  <a:t>의 단점</a:t>
                </a:r>
                <a:endParaRPr lang="en-US" altLang="ko-KR"/>
              </a:p>
              <a:p>
                <a:pPr lvl="1"/>
                <a:r>
                  <a:rPr lang="ko-KR" altLang="en-US"/>
                  <a:t>임의의 초기값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−7.</m:t>
                    </m:r>
                    <m:r>
                      <a:rPr lang="en-US" altLang="ko-KR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0, </m:t>
                    </m:r>
                    <m:r>
                      <a:rPr lang="en-US" altLang="ko-KR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2.</m:t>
                    </m:r>
                    <m:r>
                      <a:rPr lang="en-US" altLang="ko-KR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0)</m:t>
                    </m:r>
                  </m:oMath>
                </a14:m>
                <a:r>
                  <a:rPr lang="en-US" altLang="ko-KR"/>
                  <a:t> </a:t>
                </a:r>
                <a:r>
                  <a:rPr lang="ko-KR" altLang="en-US"/>
                  <a:t>에서 최솟값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(0, 0)</m:t>
                    </m:r>
                  </m:oMath>
                </a14:m>
                <a:r>
                  <a:rPr lang="ko-KR" altLang="en-US"/>
                  <a:t> 까지 지그재그로 비효율적인 이동을 한다</a:t>
                </a:r>
                <a:r>
                  <a:rPr lang="en-US" altLang="ko-KR"/>
                  <a:t>.</a:t>
                </a:r>
              </a:p>
              <a:p>
                <a:pPr lvl="1"/>
                <a:r>
                  <a:rPr lang="en-US" altLang="ko-KR"/>
                  <a:t>SGD</a:t>
                </a:r>
                <a:r>
                  <a:rPr lang="ko-KR" altLang="en-US"/>
                  <a:t>는 비등방성</a:t>
                </a:r>
                <a:r>
                  <a:rPr lang="en-US" altLang="ko-KR" baseline="30000"/>
                  <a:t>anisotropy</a:t>
                </a:r>
                <a:r>
                  <a:rPr lang="ko-KR" altLang="en-US"/>
                  <a:t> 함수</a:t>
                </a:r>
                <a:r>
                  <a:rPr lang="en-US" altLang="ko-KR" sz="2000"/>
                  <a:t>(</a:t>
                </a:r>
                <a:r>
                  <a:rPr lang="ko-KR" altLang="en-US" sz="2000"/>
                  <a:t>방향에 따라 성질이 달라지는 함수</a:t>
                </a:r>
                <a:r>
                  <a:rPr lang="en-US" altLang="ko-KR" sz="2000"/>
                  <a:t>)</a:t>
                </a:r>
                <a:r>
                  <a:rPr lang="en-US" altLang="ko-KR"/>
                  <a:t> </a:t>
                </a:r>
                <a:r>
                  <a:rPr lang="ko-KR" altLang="en-US"/>
                  <a:t>에서는 탐색 경로가 비효율적이다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974579-4327-4D7C-B249-312E39F31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28F445C-20B6-46E1-A2A4-97F7B11AA94D}"/>
              </a:ext>
            </a:extLst>
          </p:cNvPr>
          <p:cNvGrpSpPr/>
          <p:nvPr/>
        </p:nvGrpSpPr>
        <p:grpSpPr>
          <a:xfrm>
            <a:off x="852370" y="3704049"/>
            <a:ext cx="7977304" cy="2739876"/>
            <a:chOff x="970395" y="4018086"/>
            <a:chExt cx="7977304" cy="2739876"/>
          </a:xfrm>
        </p:grpSpPr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4D46339F-4297-4CBD-A99F-A004211D2CB6}"/>
                </a:ext>
              </a:extLst>
            </p:cNvPr>
            <p:cNvSpPr/>
            <p:nvPr/>
          </p:nvSpPr>
          <p:spPr>
            <a:xfrm>
              <a:off x="4560772" y="5218545"/>
              <a:ext cx="482283" cy="33612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9D982B8-15A5-423E-A50D-73401B3EF99E}"/>
                </a:ext>
              </a:extLst>
            </p:cNvPr>
            <p:cNvSpPr/>
            <p:nvPr/>
          </p:nvSpPr>
          <p:spPr>
            <a:xfrm>
              <a:off x="5114609" y="4652948"/>
              <a:ext cx="383309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>
                  <a:latin typeface="+mn-ea"/>
                </a:rPr>
                <a:t>근본 원인 </a:t>
              </a:r>
              <a:r>
                <a:rPr lang="en-US" altLang="ko-KR" sz="2000">
                  <a:latin typeface="+mn-ea"/>
                </a:rPr>
                <a:t>: </a:t>
              </a:r>
              <a:r>
                <a:rPr lang="ko-KR" altLang="en-US" sz="2000">
                  <a:latin typeface="+mn-ea"/>
                </a:rPr>
                <a:t>기울어진 방향이 본래의 최솟값과 다른 방향을 가리킴</a:t>
              </a:r>
              <a:endParaRPr lang="en-US" altLang="ko-KR" sz="2000">
                <a:latin typeface="+mn-ea"/>
              </a:endParaRPr>
            </a:p>
            <a:p>
              <a:endParaRPr lang="en-US" altLang="ko-KR" sz="2000">
                <a:latin typeface="+mn-ea"/>
              </a:endParaRPr>
            </a:p>
            <a:p>
              <a:r>
                <a:rPr lang="ko-KR" altLang="en-US" sz="2000">
                  <a:latin typeface="+mn-ea"/>
                </a:rPr>
                <a:t>개선 </a:t>
              </a:r>
              <a:r>
                <a:rPr lang="en-US" altLang="ko-KR" sz="2000">
                  <a:latin typeface="+mn-ea"/>
                </a:rPr>
                <a:t>: </a:t>
              </a:r>
              <a:r>
                <a:rPr lang="ko-KR" altLang="en-US" sz="2000">
                  <a:latin typeface="+mn-ea"/>
                </a:rPr>
                <a:t>모멘텀</a:t>
              </a:r>
              <a:r>
                <a:rPr lang="en-US" altLang="ko-KR" sz="2000">
                  <a:latin typeface="+mn-ea"/>
                </a:rPr>
                <a:t>, AdaGrad, Adam</a:t>
              </a:r>
              <a:endParaRPr lang="ko-KR" altLang="en-US" sz="2000">
                <a:latin typeface="+mn-ea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B19989E-1480-457C-9A9C-6EE1BFF17F7A}"/>
                </a:ext>
              </a:extLst>
            </p:cNvPr>
            <p:cNvGrpSpPr/>
            <p:nvPr/>
          </p:nvGrpSpPr>
          <p:grpSpPr>
            <a:xfrm>
              <a:off x="970395" y="4018086"/>
              <a:ext cx="3518823" cy="2739876"/>
              <a:chOff x="970395" y="4018086"/>
              <a:chExt cx="3518823" cy="2739876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5614E4C-0F4B-48C1-BF76-1F8D1B3BA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0395" y="4018086"/>
                <a:ext cx="3518823" cy="273987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C966D4CB-28E2-4E47-8B22-D1790183835D}"/>
                      </a:ext>
                    </a:extLst>
                  </p:cNvPr>
                  <p:cNvSpPr/>
                  <p:nvPr/>
                </p:nvSpPr>
                <p:spPr>
                  <a:xfrm>
                    <a:off x="1259762" y="4688468"/>
                    <a:ext cx="934871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(−7.0, 2.0)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C966D4CB-28E2-4E47-8B22-D179018383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9762" y="4688468"/>
                    <a:ext cx="934871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81445E96-7E6E-41D4-815E-50339A9D9DD7}"/>
                  </a:ext>
                </a:extLst>
              </p:cNvPr>
              <p:cNvSpPr/>
              <p:nvPr/>
            </p:nvSpPr>
            <p:spPr>
              <a:xfrm>
                <a:off x="1696720" y="5087620"/>
                <a:ext cx="60959" cy="60959"/>
              </a:xfrm>
              <a:prstGeom prst="ellipse">
                <a:avLst/>
              </a:prstGeom>
              <a:solidFill>
                <a:srgbClr val="D300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화살표: 아래쪽 5">
                <a:extLst>
                  <a:ext uri="{FF2B5EF4-FFF2-40B4-BE49-F238E27FC236}">
                    <a16:creationId xmlns:a16="http://schemas.microsoft.com/office/drawing/2014/main" id="{B1863B8B-1065-4A9A-AF54-85AEC9FF6EF1}"/>
                  </a:ext>
                </a:extLst>
              </p:cNvPr>
              <p:cNvSpPr/>
              <p:nvPr/>
            </p:nvSpPr>
            <p:spPr>
              <a:xfrm>
                <a:off x="1682749" y="4935221"/>
                <a:ext cx="88899" cy="106680"/>
              </a:xfrm>
              <a:prstGeom prst="down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0C247A0D-BFC5-49E1-8012-2282888B77F1}"/>
                      </a:ext>
                    </a:extLst>
                  </p:cNvPr>
                  <p:cNvSpPr/>
                  <p:nvPr/>
                </p:nvSpPr>
                <p:spPr>
                  <a:xfrm>
                    <a:off x="2513984" y="5699388"/>
                    <a:ext cx="585417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(0, 0)</m:t>
                          </m:r>
                        </m:oMath>
                      </m:oMathPara>
                    </a14:m>
                    <a:endParaRPr lang="ko-KR" altLang="en-US" sz="1200"/>
                  </a:p>
                </p:txBody>
              </p:sp>
            </mc:Choice>
            <mc:Fallback xmlns=""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0C247A0D-BFC5-49E1-8012-2282888B77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3984" y="5699388"/>
                    <a:ext cx="58541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81D3974-4086-4B74-9D31-792932EC4D09}"/>
                  </a:ext>
                </a:extLst>
              </p:cNvPr>
              <p:cNvSpPr/>
              <p:nvPr/>
            </p:nvSpPr>
            <p:spPr>
              <a:xfrm>
                <a:off x="2776214" y="5327064"/>
                <a:ext cx="60959" cy="60959"/>
              </a:xfrm>
              <a:prstGeom prst="ellipse">
                <a:avLst/>
              </a:prstGeom>
              <a:solidFill>
                <a:srgbClr val="D300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화살표: 아래쪽 13">
                <a:extLst>
                  <a:ext uri="{FF2B5EF4-FFF2-40B4-BE49-F238E27FC236}">
                    <a16:creationId xmlns:a16="http://schemas.microsoft.com/office/drawing/2014/main" id="{4F7D5680-E85F-4446-B1D7-5E7DC24C5582}"/>
                  </a:ext>
                </a:extLst>
              </p:cNvPr>
              <p:cNvSpPr/>
              <p:nvPr/>
            </p:nvSpPr>
            <p:spPr>
              <a:xfrm flipV="1">
                <a:off x="2762242" y="5410200"/>
                <a:ext cx="88899" cy="320040"/>
              </a:xfrm>
              <a:prstGeom prst="downArrow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5EDFA38-D03E-422F-9442-79C3D184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1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74579-4327-4D7C-B249-312E39F3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7572"/>
            <a:ext cx="8534402" cy="549180"/>
          </a:xfrm>
        </p:spPr>
        <p:txBody>
          <a:bodyPr/>
          <a:lstStyle/>
          <a:p>
            <a:pPr lvl="0"/>
            <a:r>
              <a:rPr lang="ko-KR" altLang="en-US">
                <a:solidFill>
                  <a:prstClr val="black"/>
                </a:solidFill>
              </a:rPr>
              <a:t>모멘텀 </a:t>
            </a:r>
            <a:r>
              <a:rPr lang="en-US" altLang="ko-KR" baseline="30000">
                <a:solidFill>
                  <a:prstClr val="black"/>
                </a:solidFill>
              </a:rPr>
              <a:t>momentum</a:t>
            </a:r>
            <a:r>
              <a:rPr lang="en-US" altLang="ko-KR">
                <a:solidFill>
                  <a:prstClr val="black"/>
                </a:solidFill>
              </a:rPr>
              <a:t>   </a:t>
            </a:r>
            <a:r>
              <a:rPr lang="en-US" altLang="ko-KR" sz="2200">
                <a:solidFill>
                  <a:prstClr val="black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 '</a:t>
            </a:r>
            <a:r>
              <a:rPr lang="ko-KR" altLang="en-US" sz="2200">
                <a:solidFill>
                  <a:prstClr val="black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운동량</a:t>
            </a:r>
            <a:r>
              <a:rPr lang="en-US" altLang="ko-KR" sz="2200">
                <a:solidFill>
                  <a:prstClr val="black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'</a:t>
            </a:r>
            <a:r>
              <a:rPr lang="ko-KR" altLang="en-US" sz="2200">
                <a:solidFill>
                  <a:prstClr val="black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을 뜻하는 단어</a:t>
            </a:r>
            <a:endParaRPr lang="en-US" altLang="ko-KR" sz="2200">
              <a:solidFill>
                <a:prstClr val="black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E9126A-3E31-4E00-A278-38478890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8939935-7598-4AA9-8635-663EAE86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12" y="2192698"/>
            <a:ext cx="2245014" cy="124339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3A59D31-E02C-4B77-BE2D-1308E4184BD5}"/>
              </a:ext>
            </a:extLst>
          </p:cNvPr>
          <p:cNvGrpSpPr/>
          <p:nvPr/>
        </p:nvGrpSpPr>
        <p:grpSpPr>
          <a:xfrm>
            <a:off x="304800" y="4212036"/>
            <a:ext cx="8534402" cy="2341016"/>
            <a:chOff x="628650" y="3253275"/>
            <a:chExt cx="7886700" cy="2341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내용 개체 틀 2">
                  <a:extLst>
                    <a:ext uri="{FF2B5EF4-FFF2-40B4-BE49-F238E27FC236}">
                      <a16:creationId xmlns:a16="http://schemas.microsoft.com/office/drawing/2014/main" id="{6629991D-B234-4E2C-B008-63E4A02F28A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8650" y="3253275"/>
                  <a:ext cx="7886700" cy="2341016"/>
                </a:xfrm>
                <a:prstGeom prst="rect">
                  <a:avLst/>
                </a:prstGeom>
              </p:spPr>
              <p:txBody>
                <a:bodyPr vert="horz" lIns="36000" tIns="36000" rIns="36000" bIns="36000" rtlCol="0">
                  <a:spAutoFit/>
                </a:bodyPr>
                <a:lstStyle>
                  <a:lvl1pPr marL="271463" indent="-271463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Wingdings" panose="05000000000000000000" pitchFamily="2" charset="2"/>
                    <a:buChar char="§"/>
                    <a:defRPr sz="2600" kern="1200">
                      <a:solidFill>
                        <a:schemeClr val="tx1"/>
                      </a:solidFill>
                      <a:latin typeface="a고딕14" panose="02020600000000000000" pitchFamily="18" charset="-127"/>
                      <a:ea typeface="a고딕14" panose="02020600000000000000" pitchFamily="18" charset="-127"/>
                      <a:cs typeface="+mn-cs"/>
                    </a:defRPr>
                  </a:lvl1pPr>
                  <a:lvl2pPr marL="534988" indent="-22860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2pPr>
                  <a:lvl3pPr marL="803275" indent="-22860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나눔바른고딕 UltraLight" panose="020B0603020101020101" pitchFamily="50" charset="-127"/>
                    <a:buChar char="-"/>
                    <a:defRPr sz="22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3pPr>
                  <a:lvl4pPr marL="1081088" indent="-22860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a고딕12" panose="02020600000000000000" pitchFamily="18" charset="-127"/>
                    <a:buChar char="*"/>
                    <a:defRPr sz="20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4pPr>
                  <a:lvl5pPr marL="1119188" indent="0" algn="l" defTabSz="914400" rtl="0" eaLnBrk="1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500"/>
                    </a:spcAft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a고딕12" panose="02020600000000000000" pitchFamily="18" charset="-127"/>
                      <a:ea typeface="a고딕12" panose="02020600000000000000" pitchFamily="18" charset="-127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1"/>
                  <a:r>
                    <a:rPr lang="en-US" altLang="ko-KR" sz="2000" b="1">
                      <a:solidFill>
                        <a:prstClr val="black"/>
                      </a:solidFill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US" altLang="ko-KR" sz="20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a14:m>
                  <a:r>
                    <a:rPr lang="en-US" altLang="ko-KR" sz="2000"/>
                    <a:t>     :</a:t>
                  </a:r>
                  <a:r>
                    <a:rPr lang="ko-KR" altLang="en-US" sz="2000"/>
                    <a:t> 갱신할 가중치 매개변수</a:t>
                  </a:r>
                  <a:endParaRPr lang="en-US" altLang="ko-KR" sz="2000"/>
                </a:p>
                <a:p>
                  <a:pPr lvl="1">
                    <a:spcBef>
                      <a:spcPts val="200"/>
                    </a:spcBef>
                    <a:spcAft>
                      <a:spcPts val="700"/>
                    </a:spcAft>
                  </a:pPr>
                  <a:r>
                    <a:rPr lang="ko-KR" altLang="en-US" sz="2000"/>
                    <a:t>            </a:t>
                  </a:r>
                  <a:r>
                    <a:rPr lang="en-US" altLang="ko-KR" sz="2000"/>
                    <a:t>:</a:t>
                  </a:r>
                  <a:r>
                    <a:rPr lang="ko-KR" altLang="en-US" sz="200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20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</m:oMath>
                  </a14:m>
                  <a:r>
                    <a:rPr lang="ko-KR" altLang="en-US" sz="2000"/>
                    <a:t>에 대한 손실 함수의 기울기</a:t>
                  </a:r>
                  <a:endParaRPr lang="en-US" altLang="ko-KR" sz="2000"/>
                </a:p>
                <a:p>
                  <a:pPr lvl="1"/>
                  <a:r>
                    <a:rPr lang="ko-KR" altLang="en-US" sz="2000">
                      <a:solidFill>
                        <a:prstClr val="black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ko-KR" altLang="en-U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a14:m>
                  <a:r>
                    <a:rPr lang="ko-KR" altLang="en-US" sz="2000"/>
                    <a:t>      </a:t>
                  </a:r>
                  <a:r>
                    <a:rPr lang="en-US" altLang="ko-KR" sz="2000"/>
                    <a:t>:</a:t>
                  </a:r>
                  <a:r>
                    <a:rPr lang="ko-KR" altLang="en-US" sz="2000"/>
                    <a:t> 학습률</a:t>
                  </a:r>
                  <a:endParaRPr lang="en-US" altLang="ko-KR" sz="2000"/>
                </a:p>
                <a:p>
                  <a:pPr lvl="1"/>
                  <a:r>
                    <a:rPr lang="ko-KR" altLang="en-US" sz="2000">
                      <a:solidFill>
                        <a:prstClr val="black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a14:m>
                  <a:r>
                    <a:rPr lang="ko-KR" altLang="en-US" sz="2000"/>
                    <a:t>      </a:t>
                  </a:r>
                  <a:r>
                    <a:rPr lang="en-US" altLang="ko-KR" sz="2000"/>
                    <a:t>:</a:t>
                  </a:r>
                  <a:r>
                    <a:rPr lang="ko-KR" altLang="en-US" sz="2000"/>
                    <a:t> 속도</a:t>
                  </a:r>
                  <a:r>
                    <a:rPr lang="en-US" altLang="ko-KR" sz="2000"/>
                    <a:t>(velocity)</a:t>
                  </a:r>
                </a:p>
                <a:p>
                  <a:pPr lvl="2"/>
                  <a:r>
                    <a:rPr lang="ko-KR" altLang="en-US" sz="1800"/>
                    <a:t>기울기 방향으로 힘을 받아 물체가 가속된다</a:t>
                  </a:r>
                  <a:r>
                    <a:rPr lang="en-US" altLang="ko-KR" sz="1800"/>
                    <a:t>.</a:t>
                  </a:r>
                </a:p>
              </p:txBody>
            </p:sp>
          </mc:Choice>
          <mc:Fallback xmlns="">
            <p:sp>
              <p:nvSpPr>
                <p:cNvPr id="8" name="내용 개체 틀 2">
                  <a:extLst>
                    <a:ext uri="{FF2B5EF4-FFF2-40B4-BE49-F238E27FC236}">
                      <a16:creationId xmlns:a16="http://schemas.microsoft.com/office/drawing/2014/main" id="{6629991D-B234-4E2C-B008-63E4A02F28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253275"/>
                  <a:ext cx="7886700" cy="2341016"/>
                </a:xfrm>
                <a:prstGeom prst="rect">
                  <a:avLst/>
                </a:prstGeom>
                <a:blipFill>
                  <a:blip r:embed="rId3"/>
                  <a:stretch>
                    <a:fillRect b="-23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C28A555-DD05-42B7-A022-1772A518A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3172" y="3714746"/>
              <a:ext cx="367540" cy="515510"/>
            </a:xfrm>
            <a:prstGeom prst="rect">
              <a:avLst/>
            </a:prstGeom>
          </p:spPr>
        </p:pic>
      </p:grpSp>
      <p:pic>
        <p:nvPicPr>
          <p:cNvPr id="12" name="그림 11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1623B25A-4B0B-4D03-9BB3-C3998666F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1579550"/>
            <a:ext cx="3524413" cy="26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974579-4327-4D7C-B249-312E39F31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모멘텀을 사용한 최적화</a:t>
                </a:r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lvl="1"/>
                <a:endParaRPr lang="en-US" altLang="ko-KR"/>
              </a:p>
              <a:p>
                <a:pPr marL="306388" lvl="1" indent="0">
                  <a:buNone/>
                </a:pPr>
                <a:endParaRPr lang="en-US" altLang="ko-KR" sz="3600"/>
              </a:p>
              <a:p>
                <a:pPr lvl="1"/>
                <a:r>
                  <a:rPr lang="ko-KR" altLang="en-US"/>
                  <a:t>지그재그 정도가 덜함을 알 수 있다</a:t>
                </a:r>
                <a:r>
                  <a:rPr lang="en-US" altLang="ko-KR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/>
                  <a:t>축의 힘은 아주 작지만 방향은 변하지 않아서 </a:t>
                </a:r>
                <a:br>
                  <a:rPr lang="en-US" altLang="ko-KR"/>
                </a:br>
                <a:r>
                  <a:rPr lang="ko-KR" altLang="en-US"/>
                  <a:t>한 방향으로 일정하게 가속되기 때문</a:t>
                </a:r>
                <a:endParaRPr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974579-4327-4D7C-B249-312E39F31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E700F65E-E856-4DA3-B51F-77441F4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6.1  </a:t>
            </a:r>
            <a:r>
              <a:rPr lang="ko-KR" altLang="en-US"/>
              <a:t>매개변수 갱신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1E93E91-18EB-4AC1-BD76-D0B5C60817C5}"/>
              </a:ext>
            </a:extLst>
          </p:cNvPr>
          <p:cNvGrpSpPr/>
          <p:nvPr/>
        </p:nvGrpSpPr>
        <p:grpSpPr>
          <a:xfrm>
            <a:off x="711200" y="1574544"/>
            <a:ext cx="7818292" cy="2664947"/>
            <a:chOff x="817707" y="2101017"/>
            <a:chExt cx="7818292" cy="266494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5614E4C-0F4B-48C1-BF76-1F8D1B3BA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48" b="2735"/>
            <a:stretch/>
          </p:blipFill>
          <p:spPr>
            <a:xfrm>
              <a:off x="817707" y="2101017"/>
              <a:ext cx="3422129" cy="266494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083790-F486-45AD-BB13-6F9A3654D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7" r="-1" b="3413"/>
            <a:stretch/>
          </p:blipFill>
          <p:spPr>
            <a:xfrm>
              <a:off x="5186506" y="2104466"/>
              <a:ext cx="3449493" cy="2643025"/>
            </a:xfrm>
            <a:prstGeom prst="rect">
              <a:avLst/>
            </a:prstGeom>
          </p:spPr>
        </p:pic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0C81B658-5AB7-427C-BD12-816675FD8E01}"/>
                </a:ext>
              </a:extLst>
            </p:cNvPr>
            <p:cNvSpPr/>
            <p:nvPr/>
          </p:nvSpPr>
          <p:spPr>
            <a:xfrm>
              <a:off x="4362989" y="3302894"/>
              <a:ext cx="678584" cy="33612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3EE709A-7699-4226-8898-0E837A49B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D5B13-C563-48AC-87E4-49F2C42F73E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3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고딕">
      <a:majorFont>
        <a:latin typeface="a고딕14"/>
        <a:ea typeface="a고딕14"/>
        <a:cs typeface=""/>
      </a:majorFont>
      <a:minorFont>
        <a:latin typeface="a고딕12"/>
        <a:ea typeface="a고딕12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10079</TotalTime>
  <Words>2343</Words>
  <Application>Microsoft Office PowerPoint</Application>
  <PresentationFormat>화면 슬라이드 쇼(4:3)</PresentationFormat>
  <Paragraphs>370</Paragraphs>
  <Slides>40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Arial</vt:lpstr>
      <vt:lpstr>a고딕16</vt:lpstr>
      <vt:lpstr>a고딕11</vt:lpstr>
      <vt:lpstr>나눔바른고딕</vt:lpstr>
      <vt:lpstr>맑은 고딕</vt:lpstr>
      <vt:lpstr>Cambria Math</vt:lpstr>
      <vt:lpstr>Wingdings</vt:lpstr>
      <vt:lpstr>a고딕14</vt:lpstr>
      <vt:lpstr>a고딕12</vt:lpstr>
      <vt:lpstr>맑은 고딕 Semilight</vt:lpstr>
      <vt:lpstr>나눔바른고딕 UltraLight</vt:lpstr>
      <vt:lpstr>a고딕17</vt:lpstr>
      <vt:lpstr>Office 테마</vt:lpstr>
      <vt:lpstr>학습 관련 기술들</vt:lpstr>
      <vt:lpstr>6.  학습 관련 기술들</vt:lpstr>
      <vt:lpstr>6.1  매개변수 갱신</vt:lpstr>
      <vt:lpstr>6.1  매개변수 갱신</vt:lpstr>
      <vt:lpstr>6.1  매개변수 갱신</vt:lpstr>
      <vt:lpstr>6.1  매개변수 갱신</vt:lpstr>
      <vt:lpstr>6.1  매개변수 갱신</vt:lpstr>
      <vt:lpstr>6.1  매개변수 갱신</vt:lpstr>
      <vt:lpstr>6.1  매개변수 갱신</vt:lpstr>
      <vt:lpstr>6.1  매개변수 갱신</vt:lpstr>
      <vt:lpstr>6.1  매개변수 갱신</vt:lpstr>
      <vt:lpstr>6.1  매개변수 갱신</vt:lpstr>
      <vt:lpstr>6.1  매개변수 갱신</vt:lpstr>
      <vt:lpstr>6.1  매개변수 갱신</vt:lpstr>
      <vt:lpstr>6.1  매개변수 갱신</vt:lpstr>
      <vt:lpstr>6.1  매개변수 갱신</vt:lpstr>
      <vt:lpstr>6.2  가중치의 초기값</vt:lpstr>
      <vt:lpstr>6.2  가중치의 초기값</vt:lpstr>
      <vt:lpstr>6.2  가중치의 초기값</vt:lpstr>
      <vt:lpstr>6.2  가중치의 초기값</vt:lpstr>
      <vt:lpstr>6.2  가중치의 초기값</vt:lpstr>
      <vt:lpstr>6.2  가중치의 초기값</vt:lpstr>
      <vt:lpstr>6.2  가중치의 초기값</vt:lpstr>
      <vt:lpstr>6.3  배치 정규화</vt:lpstr>
      <vt:lpstr>6.3  배치 정규화</vt:lpstr>
      <vt:lpstr>6.3  배치 정규화</vt:lpstr>
      <vt:lpstr>6.3  배치 정규화</vt:lpstr>
      <vt:lpstr>6.4  바른 학습을 위해</vt:lpstr>
      <vt:lpstr>6.4  바른 학습을 위해</vt:lpstr>
      <vt:lpstr>6.4  바른 학습을 위해</vt:lpstr>
      <vt:lpstr>6.4  바른 학습을 위해</vt:lpstr>
      <vt:lpstr>6.4  바른 학습을 위해</vt:lpstr>
      <vt:lpstr>6.4  바른 학습을 위해</vt:lpstr>
      <vt:lpstr>6.5  적절한 하이퍼파라미터 값 찾기</vt:lpstr>
      <vt:lpstr>6.5  적절한 하이퍼파라미터 값 찾기</vt:lpstr>
      <vt:lpstr>6.5  적절한 하이퍼파라미터 값 찾기</vt:lpstr>
      <vt:lpstr>6.5  적절한 하이퍼파라미터 값 찾기</vt:lpstr>
      <vt:lpstr>6.5  적절한 하이퍼파라미터 값 찾기</vt:lpstr>
      <vt:lpstr>6.5  적절한 하이퍼파라미터 값 찾기</vt:lpstr>
      <vt:lpstr>6.6 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 학습 관련 기술들</dc:title>
  <dc:creator>서성발</dc:creator>
  <cp:lastModifiedBy>서성발</cp:lastModifiedBy>
  <cp:revision>245</cp:revision>
  <dcterms:created xsi:type="dcterms:W3CDTF">2017-09-11T15:40:54Z</dcterms:created>
  <dcterms:modified xsi:type="dcterms:W3CDTF">2017-11-06T05:28:19Z</dcterms:modified>
</cp:coreProperties>
</file>